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334" r:id="rId20"/>
    <p:sldId id="277" r:id="rId21"/>
    <p:sldId id="335" r:id="rId22"/>
    <p:sldId id="336"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37" r:id="rId43"/>
    <p:sldId id="318" r:id="rId44"/>
    <p:sldId id="338" r:id="rId45"/>
    <p:sldId id="319" r:id="rId46"/>
    <p:sldId id="339" r:id="rId47"/>
    <p:sldId id="340" r:id="rId48"/>
    <p:sldId id="321" r:id="rId49"/>
    <p:sldId id="322" r:id="rId50"/>
    <p:sldId id="341" r:id="rId51"/>
    <p:sldId id="324" r:id="rId52"/>
    <p:sldId id="342" r:id="rId53"/>
    <p:sldId id="288" r:id="rId54"/>
    <p:sldId id="289" r:id="rId55"/>
    <p:sldId id="320" r:id="rId56"/>
    <p:sldId id="274"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F4251-25DF-4835-8415-4EF054E587C3}" v="422" dt="2023-02-17T12:22:23.205"/>
    <p1510:client id="{048C9EB8-3540-3DFA-9212-535EE18E0E11}" v="77" dt="2021-07-12T20:33:42.116"/>
    <p1510:client id="{10340FDF-B15C-4CFF-B487-146F9B98A252}" v="28" dt="2021-08-10T21:47:37.589"/>
    <p1510:client id="{1646BD75-C767-453B-AA82-A5E723C98539}" v="6" dt="2023-02-17T11:26:10.241"/>
    <p1510:client id="{2A979B9B-569D-4522-9469-3E6FDA6EBB52}" v="1670" dt="2023-02-16T16:36:01.569"/>
    <p1510:client id="{3BA0D230-C853-4667-83F9-D85E65BD4B24}" v="2" dt="2021-08-19T16:32:24.566"/>
    <p1510:client id="{3CD1D162-353A-4BD1-8E2E-69208435C394}" v="983" dt="2023-02-20T10:51:13.196"/>
    <p1510:client id="{544D435F-C7DC-455E-962E-428AE04FE24D}" v="462" dt="2023-02-17T11:24:35.385"/>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09576D8-DBB6-4FAF-BD1B-3E38B6032E34}" v="1614" dt="2023-02-18T13:26:38.657"/>
    <p1510:client id="{CC69BAD0-B878-4D5F-9EDC-F1CFB63E14B5}" v="190" dt="2021-08-18T18:06:57.811"/>
    <p1510:client id="{F6DB5538-E7C7-47AE-9226-2C22BE035524}" v="194" dt="2023-02-16T16:48:13.38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700556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03627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ruhola/IBM-Applied-Data-Science-Capstone/blob/4fa9739a0afb30d505a2c1b192b62c05ae996121/Data%20Wrangling%E2%80%8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truhola/IBM-Applied-Data-Science-Capstone/blob/572887efe5234027a21ab3b20d9545d2d6328c5b/EDA%20with%20Data%20Visualization%E2%80%8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ruhola/IBM-Applied-Data-Science-Capstone/blob/cc0af8d0d1d51d8c6d05a4e31de33a444754fbdb/EDA%20with%20SQL%E2%80%8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truhola/IBM-Applied-Data-Science-Capstone/blob/559d1353cb56f7c0e90bd1a44c4a4ae47858faad/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ruhola/IBM-Applied-Data-Science-Capstone/blob/975000192e9701267dd49df3fa42f16bc37234df/Dashboard%20with%20Plotl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truhola/IBM-Applied-Data-Science-Capstone/blob/6b1677b7ac7ff123e020f46bcdee7a1c4e242782/Predictive%20Analysis%20(Classification)%E2%80%8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truhola/IBM-Applied-Data-Science-Capstone/blob/6b1677b7ac7ff123e020f46bcdee7a1c4e242782/Predictive%20Analysis%20(Classification)%E2%80%8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4" Type="http://schemas.openxmlformats.org/officeDocument/2006/relationships/hyperlink" Target="https://api.spacexdata.com/v4"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truhola/IBM-Applied-Data-Science-Capstone/blob/688d23ff5a994742c2ab23248f8dc9ed53ef8418/Data%20Collection%20%E2%80%93%20SpaceX%20API%E2%80%8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ruhola/IBM-Applied-Data-Science-Capstone/blob/9f6571b77e98b429092a0d3d78f63f54507aa186/Data%20Collection%20%E2%80%93%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Michal </a:t>
            </a:r>
            <a:r>
              <a:rPr lang="en-US" err="1">
                <a:solidFill>
                  <a:schemeClr val="bg2"/>
                </a:solidFill>
                <a:latin typeface="Abadi"/>
                <a:ea typeface="SF Pro" pitchFamily="2" charset="0"/>
                <a:cs typeface="SF Pro" pitchFamily="2" charset="0"/>
              </a:rPr>
              <a:t>Fornalski</a:t>
            </a:r>
          </a:p>
          <a:p>
            <a:r>
              <a:rPr lang="en-US">
                <a:solidFill>
                  <a:schemeClr val="bg2"/>
                </a:solidFill>
                <a:latin typeface="Abadi"/>
                <a:ea typeface="SF Pro" pitchFamily="2" charset="0"/>
                <a:cs typeface="SF Pro" pitchFamily="2" charset="0"/>
              </a:rPr>
              <a:t>2023-02-16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9771"/>
            <a:ext cx="8975652" cy="2362704"/>
          </a:xfrm>
          <a:prstGeom prst="rect">
            <a:avLst/>
          </a:prstGeom>
        </p:spPr>
        <p:txBody>
          <a:bodyPr lIns="91440" tIns="45720" rIns="91440" bIns="45720" anchor="t"/>
          <a:lstStyle/>
          <a:p>
            <a:pPr marL="0" indent="0">
              <a:buNone/>
            </a:pPr>
            <a:r>
              <a:rPr lang="en-US" sz="1800">
                <a:solidFill>
                  <a:srgbClr val="0948CB"/>
                </a:solidFill>
                <a:latin typeface="Abadi"/>
              </a:rPr>
              <a:t>Data processing steps</a:t>
            </a:r>
            <a:endParaRPr lang="pl-PL" sz="1800">
              <a:solidFill>
                <a:srgbClr val="0948CB"/>
              </a:solidFill>
            </a:endParaRPr>
          </a:p>
          <a:p>
            <a:r>
              <a:rPr lang="en-US" sz="1600">
                <a:ea typeface="+mn-lt"/>
                <a:cs typeface="+mn-lt"/>
              </a:rPr>
              <a:t>Identification and calculation of the percentage of the missing values in each attribute to determine the quality of the data.</a:t>
            </a:r>
            <a:endParaRPr lang="en-US" sz="1600">
              <a:solidFill>
                <a:srgbClr val="292929"/>
              </a:solidFill>
              <a:latin typeface="Abadi"/>
              <a:ea typeface="+mn-lt"/>
              <a:cs typeface="+mn-lt"/>
            </a:endParaRPr>
          </a:p>
          <a:p>
            <a:r>
              <a:rPr lang="en-US" sz="1600">
                <a:ea typeface="+mn-lt"/>
                <a:cs typeface="+mn-lt"/>
              </a:rPr>
              <a:t>Calculation of the number of launches on each site.</a:t>
            </a:r>
          </a:p>
          <a:p>
            <a:r>
              <a:rPr lang="en-US" sz="1600">
                <a:ea typeface="+mn-lt"/>
                <a:cs typeface="+mn-lt"/>
              </a:rPr>
              <a:t>Calculation of the number and occurrence of each orbit.</a:t>
            </a:r>
          </a:p>
          <a:p>
            <a:r>
              <a:rPr lang="en-US" sz="1600">
                <a:ea typeface="+mn-lt"/>
                <a:cs typeface="+mn-lt"/>
              </a:rPr>
              <a:t>Calculation of  the number and occurrence of mission outcome per orbit type.</a:t>
            </a:r>
          </a:p>
          <a:p>
            <a:r>
              <a:rPr lang="en-US" sz="1600">
                <a:ea typeface="+mn-lt"/>
                <a:cs typeface="+mn-lt"/>
              </a:rPr>
              <a:t>One Hot encoding for landing outcome as preparation for machine learning.</a:t>
            </a:r>
          </a:p>
          <a:p>
            <a:endParaRPr lang="en-US">
              <a:solidFill>
                <a:srgbClr val="000000"/>
              </a:solidFill>
              <a:latin typeface="Calibri"/>
              <a:cs typeface="Calibr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3" name="Text Placeholder 2">
            <a:extLst>
              <a:ext uri="{FF2B5EF4-FFF2-40B4-BE49-F238E27FC236}">
                <a16:creationId xmlns:a16="http://schemas.microsoft.com/office/drawing/2014/main" id="{B0D2B125-10B5-7AD6-62C5-C38397A707A7}"/>
              </a:ext>
            </a:extLst>
          </p:cNvPr>
          <p:cNvSpPr txBox="1">
            <a:spLocks/>
          </p:cNvSpPr>
          <p:nvPr/>
        </p:nvSpPr>
        <p:spPr>
          <a:xfrm>
            <a:off x="768700" y="5678991"/>
            <a:ext cx="6164262" cy="350877"/>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600">
                <a:solidFill>
                  <a:srgbClr val="000000"/>
                </a:solidFill>
                <a:cs typeface="Calibri"/>
              </a:rPr>
              <a:t>For</a:t>
            </a:r>
            <a:r>
              <a:rPr lang="en-US" sz="1600">
                <a:cs typeface="Calibri"/>
              </a:rPr>
              <a:t> more detailed information see the </a:t>
            </a:r>
            <a:r>
              <a:rPr lang="en-US" sz="1600" b="1">
                <a:cs typeface="Calibri"/>
                <a:hlinkClick r:id="rId3"/>
              </a:rPr>
              <a:t>Jupyter notebook</a:t>
            </a:r>
          </a:p>
          <a:p>
            <a:pPr>
              <a:buFont typeface="Arial" panose="020B0604020202020204" pitchFamily="34" charset="0"/>
              <a:buNone/>
            </a:pPr>
            <a:endParaRPr lang="en-US" sz="1400">
              <a:solidFill>
                <a:srgbClr val="000000"/>
              </a:solidFill>
              <a:latin typeface="Calibri"/>
              <a:cs typeface="Calibri"/>
            </a:endParaRPr>
          </a:p>
          <a:p>
            <a:pPr>
              <a:buFont typeface="Arial" panose="020B0604020202020204" pitchFamily="34" charset="0"/>
              <a:buNone/>
            </a:pPr>
            <a:endParaRPr lang="en-US" sz="1400">
              <a:solidFill>
                <a:srgbClr val="000000"/>
              </a:solidFill>
              <a:latin typeface="Calibri"/>
              <a:cs typeface="Calibri"/>
            </a:endParaRPr>
          </a:p>
          <a:p>
            <a:pPr marL="0" indent="0">
              <a:buFont typeface="Arial" panose="020B0604020202020204" pitchFamily="34" charset="0"/>
              <a:buNone/>
            </a:pPr>
            <a:endParaRPr lang="en-US" sz="1400">
              <a:solidFill>
                <a:srgbClr val="7F7F7F"/>
              </a:solidFill>
              <a:latin typeface="Calibri"/>
              <a:cs typeface="Calibri"/>
            </a:endParaRPr>
          </a:p>
          <a:p>
            <a:pPr>
              <a:lnSpc>
                <a:spcPct val="100000"/>
              </a:lnSpc>
              <a:spcBef>
                <a:spcPts val="0"/>
              </a:spcBef>
              <a:buFont typeface="Arial" panose="020B0604020202020204" pitchFamily="34" charset="0"/>
              <a:buNone/>
            </a:pPr>
            <a:endParaRPr lang="en-US" sz="1400">
              <a:solidFill>
                <a:srgbClr val="7F7F7F"/>
              </a:solidFill>
              <a:latin typeface="Calibri"/>
              <a:cs typeface="Calibri"/>
            </a:endParaRPr>
          </a:p>
          <a:p>
            <a:pPr marL="0" indent="0">
              <a:lnSpc>
                <a:spcPct val="100000"/>
              </a:lnSpc>
              <a:spcBef>
                <a:spcPts val="1400"/>
              </a:spcBef>
              <a:buFont typeface="Arial" panose="020B0604020202020204" pitchFamily="34" charset="0"/>
              <a:buNone/>
            </a:pPr>
            <a:endParaRPr lang="en-US" sz="2200">
              <a:solidFill>
                <a:srgbClr val="292929"/>
              </a:solidFill>
              <a:latin typeface="Abadi" panose="020B0604020104020204" pitchFamily="34" charset="0"/>
              <a:cs typeface="Calibri" panose="020F0502020204030204"/>
            </a:endParaRPr>
          </a:p>
          <a:p>
            <a:pPr marL="0" indent="0">
              <a:buFont typeface="Arial" panose="020B0604020202020204" pitchFamily="34" charset="0"/>
              <a:buNone/>
            </a:pPr>
            <a:endParaRPr lang="en-US">
              <a:cs typeface="Calibri" panose="020F0502020204030204"/>
            </a:endParaRPr>
          </a:p>
          <a:p>
            <a:endParaRPr lang="en-US">
              <a:cs typeface="Calibri" panose="020F0502020204030204"/>
            </a:endParaRPr>
          </a:p>
        </p:txBody>
      </p:sp>
      <p:sp>
        <p:nvSpPr>
          <p:cNvPr id="7" name="Prostokąt: zaokrąglone rogi 6">
            <a:extLst>
              <a:ext uri="{FF2B5EF4-FFF2-40B4-BE49-F238E27FC236}">
                <a16:creationId xmlns:a16="http://schemas.microsoft.com/office/drawing/2014/main" id="{59B5951E-8645-AE49-D586-9F1E2D6B083C}"/>
              </a:ext>
            </a:extLst>
          </p:cNvPr>
          <p:cNvSpPr/>
          <p:nvPr/>
        </p:nvSpPr>
        <p:spPr>
          <a:xfrm>
            <a:off x="892098" y="4125950"/>
            <a:ext cx="1449658" cy="1328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bg1"/>
                </a:solidFill>
                <a:cs typeface="Calibri"/>
              </a:rPr>
              <a:t>Identify the missing values</a:t>
            </a:r>
          </a:p>
        </p:txBody>
      </p:sp>
      <p:sp>
        <p:nvSpPr>
          <p:cNvPr id="12" name="Strzałka: w prawo 11">
            <a:extLst>
              <a:ext uri="{FF2B5EF4-FFF2-40B4-BE49-F238E27FC236}">
                <a16:creationId xmlns:a16="http://schemas.microsoft.com/office/drawing/2014/main" id="{222C366F-AC6F-BE37-19C5-E17AD199D4E9}"/>
              </a:ext>
            </a:extLst>
          </p:cNvPr>
          <p:cNvSpPr/>
          <p:nvPr/>
        </p:nvSpPr>
        <p:spPr>
          <a:xfrm>
            <a:off x="2453267" y="4637049"/>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16" name="Prostokąt: zaokrąglone rogi 15">
            <a:extLst>
              <a:ext uri="{FF2B5EF4-FFF2-40B4-BE49-F238E27FC236}">
                <a16:creationId xmlns:a16="http://schemas.microsoft.com/office/drawing/2014/main" id="{0D189170-9EB8-9954-E3A7-B80912DFC116}"/>
              </a:ext>
            </a:extLst>
          </p:cNvPr>
          <p:cNvSpPr/>
          <p:nvPr/>
        </p:nvSpPr>
        <p:spPr>
          <a:xfrm>
            <a:off x="2936488" y="4125950"/>
            <a:ext cx="1449658" cy="1328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ea typeface="+mn-lt"/>
                <a:cs typeface="+mn-lt"/>
              </a:rPr>
              <a:t>Number of launches on each site</a:t>
            </a:r>
            <a:endParaRPr lang="pl-PL" sz="1400" b="1">
              <a:cs typeface="Calibri"/>
            </a:endParaRPr>
          </a:p>
        </p:txBody>
      </p:sp>
      <p:sp>
        <p:nvSpPr>
          <p:cNvPr id="20" name="Strzałka: w prawo 19">
            <a:extLst>
              <a:ext uri="{FF2B5EF4-FFF2-40B4-BE49-F238E27FC236}">
                <a16:creationId xmlns:a16="http://schemas.microsoft.com/office/drawing/2014/main" id="{96E4D012-F289-93CA-D036-A6C9D1D1ABD4}"/>
              </a:ext>
            </a:extLst>
          </p:cNvPr>
          <p:cNvSpPr/>
          <p:nvPr/>
        </p:nvSpPr>
        <p:spPr>
          <a:xfrm>
            <a:off x="4497657" y="4599878"/>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26" name="Prostokąt: zaokrąglone rogi 25">
            <a:extLst>
              <a:ext uri="{FF2B5EF4-FFF2-40B4-BE49-F238E27FC236}">
                <a16:creationId xmlns:a16="http://schemas.microsoft.com/office/drawing/2014/main" id="{94C2C62B-E22E-D3C5-B17F-F79E1C5C34C6}"/>
              </a:ext>
            </a:extLst>
          </p:cNvPr>
          <p:cNvSpPr/>
          <p:nvPr/>
        </p:nvSpPr>
        <p:spPr>
          <a:xfrm>
            <a:off x="4980878" y="4125949"/>
            <a:ext cx="1542585" cy="1403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ea typeface="+mn-lt"/>
                <a:cs typeface="+mn-lt"/>
              </a:rPr>
              <a:t>Number and occurrence of each orbit.</a:t>
            </a:r>
            <a:endParaRPr lang="pl-PL" sz="1400" b="1">
              <a:cs typeface="Calibri"/>
            </a:endParaRPr>
          </a:p>
        </p:txBody>
      </p:sp>
      <p:sp>
        <p:nvSpPr>
          <p:cNvPr id="28" name="Strzałka: w prawo 27">
            <a:extLst>
              <a:ext uri="{FF2B5EF4-FFF2-40B4-BE49-F238E27FC236}">
                <a16:creationId xmlns:a16="http://schemas.microsoft.com/office/drawing/2014/main" id="{C58B211D-0431-4AA8-B986-77C0EFC35A3B}"/>
              </a:ext>
            </a:extLst>
          </p:cNvPr>
          <p:cNvSpPr/>
          <p:nvPr/>
        </p:nvSpPr>
        <p:spPr>
          <a:xfrm>
            <a:off x="6634974" y="4637049"/>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32" name="Prostokąt: zaokrąglone rogi 31">
            <a:extLst>
              <a:ext uri="{FF2B5EF4-FFF2-40B4-BE49-F238E27FC236}">
                <a16:creationId xmlns:a16="http://schemas.microsoft.com/office/drawing/2014/main" id="{20C10E85-C5E3-0E87-ACC4-2A578E709238}"/>
              </a:ext>
            </a:extLst>
          </p:cNvPr>
          <p:cNvSpPr/>
          <p:nvPr/>
        </p:nvSpPr>
        <p:spPr>
          <a:xfrm>
            <a:off x="7118195" y="4125949"/>
            <a:ext cx="1635512" cy="1403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ea typeface="+mn-lt"/>
                <a:cs typeface="+mn-lt"/>
              </a:rPr>
              <a:t>number and occurrence of mission outcome per orbit type</a:t>
            </a:r>
            <a:endParaRPr lang="pl-PL" sz="1400" b="1">
              <a:cs typeface="Calibri"/>
            </a:endParaRPr>
          </a:p>
        </p:txBody>
      </p:sp>
      <p:sp>
        <p:nvSpPr>
          <p:cNvPr id="33" name="Prostokąt: zaokrąglone rogi 32">
            <a:extLst>
              <a:ext uri="{FF2B5EF4-FFF2-40B4-BE49-F238E27FC236}">
                <a16:creationId xmlns:a16="http://schemas.microsoft.com/office/drawing/2014/main" id="{989EF234-B725-DF58-E8F7-5E75F4B89407}"/>
              </a:ext>
            </a:extLst>
          </p:cNvPr>
          <p:cNvSpPr/>
          <p:nvPr/>
        </p:nvSpPr>
        <p:spPr>
          <a:xfrm>
            <a:off x="9348439" y="4125949"/>
            <a:ext cx="1635512" cy="1403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ea typeface="+mn-lt"/>
                <a:cs typeface="+mn-lt"/>
              </a:rPr>
              <a:t>One Hot encoding for landing outcome</a:t>
            </a:r>
            <a:endParaRPr lang="pl-PL" sz="1400" b="1">
              <a:cs typeface="Calibri"/>
            </a:endParaRPr>
          </a:p>
        </p:txBody>
      </p:sp>
      <p:sp>
        <p:nvSpPr>
          <p:cNvPr id="34" name="Strzałka: w prawo 33">
            <a:extLst>
              <a:ext uri="{FF2B5EF4-FFF2-40B4-BE49-F238E27FC236}">
                <a16:creationId xmlns:a16="http://schemas.microsoft.com/office/drawing/2014/main" id="{59DFCCAC-AEEB-C243-6A09-7A967C4BC38E}"/>
              </a:ext>
            </a:extLst>
          </p:cNvPr>
          <p:cNvSpPr/>
          <p:nvPr/>
        </p:nvSpPr>
        <p:spPr>
          <a:xfrm>
            <a:off x="8865217" y="4599878"/>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691557"/>
          </a:xfrm>
          <a:prstGeom prst="rect">
            <a:avLst/>
          </a:prstGeom>
        </p:spPr>
        <p:txBody>
          <a:bodyPr lIns="91440" tIns="45720" rIns="91440" bIns="45720" anchor="t"/>
          <a:lstStyle/>
          <a:p>
            <a:pPr marL="0" indent="0">
              <a:lnSpc>
                <a:spcPct val="100000"/>
              </a:lnSpc>
              <a:spcBef>
                <a:spcPts val="1400"/>
              </a:spcBef>
              <a:buNone/>
            </a:pPr>
            <a:r>
              <a:rPr lang="en-US" sz="1800">
                <a:solidFill>
                  <a:srgbClr val="0948CB"/>
                </a:solidFill>
                <a:latin typeface="Abadi"/>
              </a:rPr>
              <a:t>Charts used</a:t>
            </a:r>
            <a:endParaRPr lang="pl-PL" sz="1800">
              <a:solidFill>
                <a:srgbClr val="0948CB"/>
              </a:solidFill>
              <a:latin typeface="Calibri" panose="020F0502020204030204"/>
              <a:cs typeface="Calibri" panose="020F0502020204030204"/>
            </a:endParaRPr>
          </a:p>
          <a:p>
            <a:pPr>
              <a:lnSpc>
                <a:spcPct val="100000"/>
              </a:lnSpc>
              <a:spcBef>
                <a:spcPts val="1300"/>
              </a:spcBef>
            </a:pPr>
            <a:r>
              <a:rPr lang="en-US" sz="1600">
                <a:solidFill>
                  <a:schemeClr val="accent3">
                    <a:lumMod val="25000"/>
                  </a:schemeClr>
                </a:solidFill>
                <a:latin typeface="Calibri"/>
                <a:cs typeface="Calibri"/>
              </a:rPr>
              <a:t>Scatter point chart visualizing the relationship between Flight Number and Payload</a:t>
            </a:r>
            <a:endParaRPr lang="pl-PL" sz="1600">
              <a:solidFill>
                <a:schemeClr val="accent3">
                  <a:lumMod val="25000"/>
                </a:schemeClr>
              </a:solidFill>
              <a:latin typeface="Calibri"/>
              <a:ea typeface="Calibri"/>
              <a:cs typeface="Calibri"/>
            </a:endParaRPr>
          </a:p>
          <a:p>
            <a:pPr>
              <a:lnSpc>
                <a:spcPct val="100000"/>
              </a:lnSpc>
              <a:spcBef>
                <a:spcPts val="1300"/>
              </a:spcBef>
            </a:pPr>
            <a:r>
              <a:rPr lang="en-US" sz="1600">
                <a:solidFill>
                  <a:schemeClr val="accent3">
                    <a:lumMod val="25000"/>
                  </a:schemeClr>
                </a:solidFill>
                <a:latin typeface="Calibri"/>
                <a:cs typeface="Calibri"/>
              </a:rPr>
              <a:t>Scatter point chart visualizing the relationship between Flight Number and Launch Site</a:t>
            </a:r>
            <a:endParaRPr lang="en-US" sz="1600">
              <a:solidFill>
                <a:schemeClr val="accent3">
                  <a:lumMod val="25000"/>
                </a:schemeClr>
              </a:solidFill>
              <a:latin typeface="Calibri"/>
              <a:ea typeface="Calibri"/>
              <a:cs typeface="Calibri"/>
            </a:endParaRPr>
          </a:p>
          <a:p>
            <a:pPr>
              <a:lnSpc>
                <a:spcPct val="100000"/>
              </a:lnSpc>
              <a:spcBef>
                <a:spcPts val="1300"/>
              </a:spcBef>
            </a:pPr>
            <a:r>
              <a:rPr lang="en-US" sz="1600">
                <a:solidFill>
                  <a:schemeClr val="accent3">
                    <a:lumMod val="25000"/>
                  </a:schemeClr>
                </a:solidFill>
                <a:cs typeface="Calibri"/>
              </a:rPr>
              <a:t>Scatter point chart visualizing the relationship between Payload and Launch Site</a:t>
            </a:r>
            <a:endParaRPr lang="en-US" sz="1600">
              <a:solidFill>
                <a:schemeClr val="accent3">
                  <a:lumMod val="25000"/>
                </a:schemeClr>
              </a:solidFill>
              <a:ea typeface="Calibri"/>
              <a:cs typeface="Calibri"/>
            </a:endParaRPr>
          </a:p>
          <a:p>
            <a:pPr>
              <a:lnSpc>
                <a:spcPct val="100000"/>
              </a:lnSpc>
              <a:spcBef>
                <a:spcPts val="1300"/>
              </a:spcBef>
            </a:pPr>
            <a:r>
              <a:rPr lang="en-US" sz="1600">
                <a:solidFill>
                  <a:schemeClr val="accent3">
                    <a:lumMod val="25000"/>
                  </a:schemeClr>
                </a:solidFill>
                <a:cs typeface="Calibri"/>
              </a:rPr>
              <a:t>Bar chart </a:t>
            </a:r>
            <a:r>
              <a:rPr lang="en-US" sz="1600">
                <a:solidFill>
                  <a:schemeClr val="accent3">
                    <a:lumMod val="25000"/>
                  </a:schemeClr>
                </a:solidFill>
                <a:ea typeface="+mn-lt"/>
                <a:cs typeface="+mn-lt"/>
              </a:rPr>
              <a:t>visualizing the Success rate of each orbit type. </a:t>
            </a:r>
          </a:p>
          <a:p>
            <a:pPr>
              <a:lnSpc>
                <a:spcPct val="100000"/>
              </a:lnSpc>
              <a:spcBef>
                <a:spcPts val="1300"/>
              </a:spcBef>
            </a:pPr>
            <a:r>
              <a:rPr lang="en-US" sz="1600">
                <a:solidFill>
                  <a:schemeClr val="accent3">
                    <a:lumMod val="25000"/>
                  </a:schemeClr>
                </a:solidFill>
                <a:ea typeface="+mn-lt"/>
                <a:cs typeface="+mn-lt"/>
              </a:rPr>
              <a:t>Scatter point chart  visualizing the relationship between Orbit and Flight Number</a:t>
            </a:r>
            <a:endParaRPr lang="en-US" sz="1600">
              <a:solidFill>
                <a:schemeClr val="accent3">
                  <a:lumMod val="25000"/>
                </a:schemeClr>
              </a:solidFill>
              <a:ea typeface="Calibri"/>
              <a:cs typeface="Calibri" panose="020F0502020204030204"/>
            </a:endParaRPr>
          </a:p>
          <a:p>
            <a:pPr>
              <a:lnSpc>
                <a:spcPct val="100000"/>
              </a:lnSpc>
              <a:spcBef>
                <a:spcPts val="1300"/>
              </a:spcBef>
            </a:pPr>
            <a:r>
              <a:rPr lang="en-US" sz="1600">
                <a:solidFill>
                  <a:schemeClr val="accent3">
                    <a:lumMod val="25000"/>
                  </a:schemeClr>
                </a:solidFill>
                <a:ea typeface="+mn-lt"/>
                <a:cs typeface="+mn-lt"/>
              </a:rPr>
              <a:t>Scatter point chart visualizing the relationship between Payload and Orbit Type</a:t>
            </a:r>
          </a:p>
          <a:p>
            <a:pPr>
              <a:lnSpc>
                <a:spcPct val="100000"/>
              </a:lnSpc>
              <a:spcBef>
                <a:spcPts val="1300"/>
              </a:spcBef>
            </a:pPr>
            <a:r>
              <a:rPr lang="en-US" sz="1600">
                <a:solidFill>
                  <a:schemeClr val="accent3">
                    <a:lumMod val="25000"/>
                  </a:schemeClr>
                </a:solidFill>
                <a:ea typeface="+mn-lt"/>
                <a:cs typeface="+mn-lt"/>
              </a:rPr>
              <a:t>Line chart visualizing  launch success yearly trend</a:t>
            </a:r>
          </a:p>
          <a:p>
            <a:pPr>
              <a:lnSpc>
                <a:spcPct val="100000"/>
              </a:lnSpc>
              <a:spcBef>
                <a:spcPts val="1400"/>
              </a:spcBef>
            </a:pPr>
            <a:endParaRPr lang="en-US" sz="1600">
              <a:solidFill>
                <a:schemeClr val="accent3">
                  <a:lumMod val="25000"/>
                </a:schemeClr>
              </a:solidFill>
              <a:cs typeface="Calibri" panose="020F0502020204030204"/>
            </a:endParaRPr>
          </a:p>
          <a:p>
            <a:pPr>
              <a:lnSpc>
                <a:spcPct val="100000"/>
              </a:lnSpc>
              <a:spcBef>
                <a:spcPts val="1400"/>
              </a:spcBef>
            </a:pPr>
            <a:endParaRPr lang="en-US" sz="1600">
              <a:solidFill>
                <a:srgbClr val="292929"/>
              </a:solidFill>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A18C0C3D-6169-4ABE-40AB-072CC77CD9CC}"/>
              </a:ext>
            </a:extLst>
          </p:cNvPr>
          <p:cNvSpPr txBox="1">
            <a:spLocks/>
          </p:cNvSpPr>
          <p:nvPr/>
        </p:nvSpPr>
        <p:spPr>
          <a:xfrm>
            <a:off x="768700" y="5678991"/>
            <a:ext cx="6164262" cy="350877"/>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600">
                <a:solidFill>
                  <a:srgbClr val="000000"/>
                </a:solidFill>
                <a:cs typeface="Calibri"/>
              </a:rPr>
              <a:t>For</a:t>
            </a:r>
            <a:r>
              <a:rPr lang="en-US" sz="1600">
                <a:cs typeface="Calibri"/>
              </a:rPr>
              <a:t> more detailed information see the </a:t>
            </a:r>
            <a:r>
              <a:rPr lang="en-US" sz="1600" b="1">
                <a:cs typeface="Calibri"/>
                <a:hlinkClick r:id="rId3"/>
              </a:rPr>
              <a:t>Jupyter notebook</a:t>
            </a:r>
          </a:p>
          <a:p>
            <a:pPr>
              <a:buFont typeface="Arial" panose="020B0604020202020204" pitchFamily="34" charset="0"/>
              <a:buNone/>
            </a:pPr>
            <a:endParaRPr lang="en-US" sz="1400">
              <a:solidFill>
                <a:srgbClr val="000000"/>
              </a:solidFill>
              <a:latin typeface="Calibri"/>
              <a:cs typeface="Calibri"/>
            </a:endParaRPr>
          </a:p>
          <a:p>
            <a:pPr>
              <a:buFont typeface="Arial" panose="020B0604020202020204" pitchFamily="34" charset="0"/>
              <a:buNone/>
            </a:pPr>
            <a:endParaRPr lang="en-US" sz="1400">
              <a:solidFill>
                <a:srgbClr val="000000"/>
              </a:solidFill>
              <a:latin typeface="Calibri"/>
              <a:cs typeface="Calibri"/>
            </a:endParaRPr>
          </a:p>
          <a:p>
            <a:pPr marL="0" indent="0">
              <a:buFont typeface="Arial" panose="020B0604020202020204" pitchFamily="34" charset="0"/>
              <a:buNone/>
            </a:pPr>
            <a:endParaRPr lang="en-US" sz="1400">
              <a:solidFill>
                <a:srgbClr val="7F7F7F"/>
              </a:solidFill>
              <a:latin typeface="Calibri"/>
              <a:cs typeface="Calibri"/>
            </a:endParaRPr>
          </a:p>
          <a:p>
            <a:pPr>
              <a:lnSpc>
                <a:spcPct val="100000"/>
              </a:lnSpc>
              <a:spcBef>
                <a:spcPts val="0"/>
              </a:spcBef>
              <a:buFont typeface="Arial" panose="020B0604020202020204" pitchFamily="34" charset="0"/>
              <a:buNone/>
            </a:pPr>
            <a:endParaRPr lang="en-US" sz="1400">
              <a:solidFill>
                <a:srgbClr val="7F7F7F"/>
              </a:solidFill>
              <a:latin typeface="Calibri"/>
              <a:cs typeface="Calibri"/>
            </a:endParaRPr>
          </a:p>
          <a:p>
            <a:pPr marL="0" indent="0">
              <a:lnSpc>
                <a:spcPct val="100000"/>
              </a:lnSpc>
              <a:spcBef>
                <a:spcPts val="1400"/>
              </a:spcBef>
              <a:buFont typeface="Arial" panose="020B0604020202020204" pitchFamily="34" charset="0"/>
              <a:buNone/>
            </a:pPr>
            <a:endParaRPr lang="en-US" sz="2200">
              <a:solidFill>
                <a:srgbClr val="292929"/>
              </a:solidFill>
              <a:latin typeface="Abadi" panose="020B0604020104020204" pitchFamily="34" charset="0"/>
              <a:cs typeface="Calibri" panose="020F0502020204030204"/>
            </a:endParaRPr>
          </a:p>
          <a:p>
            <a:pPr marL="0" indent="0">
              <a:buFont typeface="Arial" panose="020B0604020202020204" pitchFamily="34" charset="0"/>
              <a:buNone/>
            </a:pP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6990"/>
            <a:ext cx="10684149" cy="4444265"/>
          </a:xfrm>
          <a:prstGeom prst="rect">
            <a:avLst/>
          </a:prstGeom>
        </p:spPr>
        <p:txBody>
          <a:bodyPr lIns="91440" tIns="45720" rIns="91440" bIns="45720" anchor="t"/>
          <a:lstStyle/>
          <a:p>
            <a:pPr marL="0" indent="0">
              <a:lnSpc>
                <a:spcPct val="100000"/>
              </a:lnSpc>
              <a:spcBef>
                <a:spcPts val="1400"/>
              </a:spcBef>
              <a:buNone/>
            </a:pPr>
            <a:r>
              <a:rPr lang="en-US" sz="1800" dirty="0">
                <a:solidFill>
                  <a:srgbClr val="0948CB"/>
                </a:solidFill>
                <a:latin typeface="Abadi"/>
              </a:rPr>
              <a:t>SQL queries performed</a:t>
            </a:r>
            <a:endParaRPr lang="en-US" sz="1800" dirty="0">
              <a:solidFill>
                <a:srgbClr val="292929"/>
              </a:solidFill>
              <a:latin typeface="Abadi" panose="020B0604020104020204" pitchFamily="34" charset="0"/>
            </a:endParaRPr>
          </a:p>
          <a:p>
            <a:pPr>
              <a:lnSpc>
                <a:spcPct val="100000"/>
              </a:lnSpc>
              <a:spcBef>
                <a:spcPts val="600"/>
              </a:spcBef>
            </a:pPr>
            <a:r>
              <a:rPr lang="en-US" sz="1500" dirty="0">
                <a:solidFill>
                  <a:schemeClr val="accent3">
                    <a:lumMod val="25000"/>
                  </a:schemeClr>
                </a:solidFill>
                <a:latin typeface="Calibri"/>
                <a:cs typeface="Calibri"/>
              </a:rPr>
              <a:t>%</a:t>
            </a:r>
            <a:r>
              <a:rPr lang="en-US" sz="1500" dirty="0" err="1">
                <a:solidFill>
                  <a:schemeClr val="accent3">
                    <a:lumMod val="25000"/>
                  </a:schemeClr>
                </a:solidFill>
                <a:latin typeface="Calibri"/>
                <a:cs typeface="Calibri"/>
              </a:rPr>
              <a:t>sql</a:t>
            </a:r>
            <a:r>
              <a:rPr lang="en-US" sz="1500" dirty="0">
                <a:solidFill>
                  <a:schemeClr val="accent3">
                    <a:lumMod val="25000"/>
                  </a:schemeClr>
                </a:solidFill>
                <a:latin typeface="Calibri"/>
                <a:cs typeface="Calibri"/>
              </a:rPr>
              <a:t> select Unique(LAUNCH_SITE) From SPACEX</a:t>
            </a:r>
            <a:endParaRPr lang="en-US" sz="1500" dirty="0">
              <a:solidFill>
                <a:schemeClr val="accent3">
                  <a:lumMod val="25000"/>
                </a:schemeClr>
              </a:solidFill>
              <a:latin typeface="Calibri"/>
              <a:ea typeface="Calibri"/>
              <a:cs typeface="Calibri"/>
            </a:endParaRPr>
          </a:p>
          <a:p>
            <a:pPr>
              <a:lnSpc>
                <a:spcPct val="100000"/>
              </a:lnSpc>
              <a:spcBef>
                <a:spcPts val="600"/>
              </a:spcBef>
            </a:pPr>
            <a:r>
              <a:rPr lang="en-US" sz="1500" dirty="0">
                <a:solidFill>
                  <a:schemeClr val="accent3">
                    <a:lumMod val="25000"/>
                  </a:schemeClr>
                </a:solidFill>
                <a:latin typeface="Calibri"/>
                <a:cs typeface="Calibri"/>
              </a:rPr>
              <a:t>%</a:t>
            </a:r>
            <a:r>
              <a:rPr lang="en-US" sz="1500" dirty="0" err="1">
                <a:solidFill>
                  <a:schemeClr val="accent3">
                    <a:lumMod val="25000"/>
                  </a:schemeClr>
                </a:solidFill>
                <a:latin typeface="Calibri"/>
                <a:cs typeface="Calibri"/>
              </a:rPr>
              <a:t>sql</a:t>
            </a:r>
            <a:r>
              <a:rPr lang="en-US" sz="1500" dirty="0">
                <a:solidFill>
                  <a:schemeClr val="accent3">
                    <a:lumMod val="25000"/>
                  </a:schemeClr>
                </a:solidFill>
                <a:latin typeface="Calibri"/>
                <a:cs typeface="Calibri"/>
              </a:rPr>
              <a:t> select * From SPACEX Where LAUNCH_SITE Like 'CCA%' limit 5</a:t>
            </a:r>
            <a:endParaRPr lang="en-US" sz="1500" dirty="0">
              <a:solidFill>
                <a:schemeClr val="accent3">
                  <a:lumMod val="25000"/>
                </a:schemeClr>
              </a:solidFill>
              <a:latin typeface="Calibri"/>
              <a:ea typeface="Calibri"/>
              <a:cs typeface="Calibri"/>
            </a:endParaRPr>
          </a:p>
          <a:p>
            <a:pPr>
              <a:lnSpc>
                <a:spcPct val="100000"/>
              </a:lnSpc>
              <a:spcBef>
                <a:spcPts val="600"/>
              </a:spcBef>
            </a:pPr>
            <a:r>
              <a:rPr lang="en-US" sz="1500" dirty="0">
                <a:solidFill>
                  <a:schemeClr val="accent3">
                    <a:lumMod val="25000"/>
                  </a:schemeClr>
                </a:solidFill>
                <a:latin typeface="Calibri"/>
                <a:cs typeface="Calibri"/>
              </a:rPr>
              <a:t>%</a:t>
            </a:r>
            <a:r>
              <a:rPr lang="en-US" sz="1500" dirty="0" err="1">
                <a:solidFill>
                  <a:schemeClr val="accent3">
                    <a:lumMod val="25000"/>
                  </a:schemeClr>
                </a:solidFill>
                <a:latin typeface="Calibri"/>
                <a:cs typeface="Calibri"/>
              </a:rPr>
              <a:t>sql</a:t>
            </a:r>
            <a:r>
              <a:rPr lang="en-US" sz="1500" dirty="0">
                <a:solidFill>
                  <a:schemeClr val="accent3">
                    <a:lumMod val="25000"/>
                  </a:schemeClr>
                </a:solidFill>
                <a:latin typeface="Calibri"/>
                <a:cs typeface="Calibri"/>
              </a:rPr>
              <a:t> select Sum(</a:t>
            </a:r>
            <a:r>
              <a:rPr lang="en-US" sz="1500" dirty="0" err="1">
                <a:solidFill>
                  <a:schemeClr val="accent3">
                    <a:lumMod val="25000"/>
                  </a:schemeClr>
                </a:solidFill>
                <a:latin typeface="Calibri"/>
                <a:cs typeface="Calibri"/>
              </a:rPr>
              <a:t>payload_mass__kg</a:t>
            </a:r>
            <a:r>
              <a:rPr lang="en-US" sz="1500" dirty="0">
                <a:solidFill>
                  <a:schemeClr val="accent3">
                    <a:lumMod val="25000"/>
                  </a:schemeClr>
                </a:solidFill>
                <a:latin typeface="Calibri"/>
                <a:cs typeface="Calibri"/>
              </a:rPr>
              <a:t>_) From SPACEX Where</a:t>
            </a:r>
            <a:r>
              <a:rPr lang="en-US" sz="1500" dirty="0">
                <a:ea typeface="+mn-lt"/>
                <a:cs typeface="+mn-lt"/>
              </a:rPr>
              <a:t> Customer = 'NASA (CRS)'</a:t>
            </a:r>
            <a:endParaRPr lang="en-US" sz="1500" dirty="0">
              <a:solidFill>
                <a:schemeClr val="accent3">
                  <a:lumMod val="25000"/>
                </a:schemeClr>
              </a:solidFill>
              <a:latin typeface="Calibri"/>
              <a:cs typeface="Calibri"/>
            </a:endParaRPr>
          </a:p>
          <a:p>
            <a:pPr>
              <a:lnSpc>
                <a:spcPct val="100000"/>
              </a:lnSpc>
              <a:spcBef>
                <a:spcPts val="600"/>
              </a:spcBef>
            </a:pPr>
            <a:r>
              <a:rPr lang="en-US" sz="1500" dirty="0">
                <a:solidFill>
                  <a:schemeClr val="accent3">
                    <a:lumMod val="25000"/>
                  </a:schemeClr>
                </a:solidFill>
                <a:latin typeface="Calibri"/>
                <a:cs typeface="Calibri"/>
              </a:rPr>
              <a:t>%</a:t>
            </a:r>
            <a:r>
              <a:rPr lang="en-US" sz="1500" dirty="0" err="1">
                <a:solidFill>
                  <a:schemeClr val="accent3">
                    <a:lumMod val="25000"/>
                  </a:schemeClr>
                </a:solidFill>
                <a:latin typeface="Calibri"/>
                <a:cs typeface="Calibri"/>
              </a:rPr>
              <a:t>sql</a:t>
            </a:r>
            <a:r>
              <a:rPr lang="en-US" sz="1500" dirty="0">
                <a:solidFill>
                  <a:schemeClr val="accent3">
                    <a:lumMod val="25000"/>
                  </a:schemeClr>
                </a:solidFill>
                <a:latin typeface="Calibri"/>
                <a:cs typeface="Calibri"/>
              </a:rPr>
              <a:t> select AVG(</a:t>
            </a:r>
            <a:r>
              <a:rPr lang="en-US" sz="1500" dirty="0" err="1">
                <a:solidFill>
                  <a:schemeClr val="accent3">
                    <a:lumMod val="25000"/>
                  </a:schemeClr>
                </a:solidFill>
                <a:latin typeface="Calibri"/>
                <a:cs typeface="Calibri"/>
              </a:rPr>
              <a:t>payload_mass__kg</a:t>
            </a:r>
            <a:r>
              <a:rPr lang="en-US" sz="1500" dirty="0">
                <a:solidFill>
                  <a:schemeClr val="accent3">
                    <a:lumMod val="25000"/>
                  </a:schemeClr>
                </a:solidFill>
                <a:latin typeface="Calibri"/>
                <a:cs typeface="Calibri"/>
              </a:rPr>
              <a:t>_) From SPACEX Where </a:t>
            </a:r>
            <a:r>
              <a:rPr lang="en-US" sz="1500" dirty="0" err="1">
                <a:solidFill>
                  <a:schemeClr val="accent3">
                    <a:lumMod val="25000"/>
                  </a:schemeClr>
                </a:solidFill>
                <a:latin typeface="Calibri"/>
                <a:cs typeface="Calibri"/>
              </a:rPr>
              <a:t>booster_version</a:t>
            </a:r>
            <a:r>
              <a:rPr lang="en-US" sz="1500" dirty="0">
                <a:solidFill>
                  <a:schemeClr val="accent3">
                    <a:lumMod val="25000"/>
                  </a:schemeClr>
                </a:solidFill>
                <a:latin typeface="Calibri"/>
                <a:cs typeface="Calibri"/>
              </a:rPr>
              <a:t> like 'F9 v1.1%'</a:t>
            </a:r>
            <a:endParaRPr lang="en-US" sz="1500" dirty="0">
              <a:solidFill>
                <a:schemeClr val="accent3">
                  <a:lumMod val="25000"/>
                </a:schemeClr>
              </a:solidFill>
              <a:latin typeface="Calibri"/>
              <a:ea typeface="Calibri"/>
              <a:cs typeface="Calibri"/>
            </a:endParaRPr>
          </a:p>
          <a:p>
            <a:pPr>
              <a:lnSpc>
                <a:spcPct val="100000"/>
              </a:lnSpc>
              <a:spcBef>
                <a:spcPts val="600"/>
              </a:spcBef>
            </a:pPr>
            <a:r>
              <a:rPr lang="en-US" sz="1500" dirty="0">
                <a:solidFill>
                  <a:schemeClr val="accent3">
                    <a:lumMod val="25000"/>
                  </a:schemeClr>
                </a:solidFill>
                <a:latin typeface="Calibri"/>
                <a:cs typeface="Calibri"/>
              </a:rPr>
              <a:t>%</a:t>
            </a:r>
            <a:r>
              <a:rPr lang="en-US" sz="1500" dirty="0" err="1">
                <a:solidFill>
                  <a:schemeClr val="accent3">
                    <a:lumMod val="25000"/>
                  </a:schemeClr>
                </a:solidFill>
                <a:latin typeface="Calibri"/>
                <a:cs typeface="Calibri"/>
              </a:rPr>
              <a:t>sql</a:t>
            </a:r>
            <a:r>
              <a:rPr lang="en-US" sz="1500" dirty="0">
                <a:solidFill>
                  <a:schemeClr val="accent3">
                    <a:lumMod val="25000"/>
                  </a:schemeClr>
                </a:solidFill>
                <a:latin typeface="Calibri"/>
                <a:cs typeface="Calibri"/>
              </a:rPr>
              <a:t> select min(Date) From SPACEX Where </a:t>
            </a:r>
            <a:r>
              <a:rPr lang="en-US" sz="1500" dirty="0" err="1">
                <a:solidFill>
                  <a:schemeClr val="accent3">
                    <a:lumMod val="25000"/>
                  </a:schemeClr>
                </a:solidFill>
                <a:latin typeface="Calibri"/>
                <a:cs typeface="Calibri"/>
              </a:rPr>
              <a:t>landing__outcome</a:t>
            </a:r>
            <a:r>
              <a:rPr lang="en-US" sz="1500" dirty="0">
                <a:solidFill>
                  <a:schemeClr val="accent3">
                    <a:lumMod val="25000"/>
                  </a:schemeClr>
                </a:solidFill>
                <a:latin typeface="Calibri"/>
                <a:cs typeface="Calibri"/>
              </a:rPr>
              <a:t> = 'Success (ground pad)'</a:t>
            </a:r>
            <a:endParaRPr lang="en-US" sz="1500" dirty="0">
              <a:solidFill>
                <a:schemeClr val="accent3">
                  <a:lumMod val="25000"/>
                </a:schemeClr>
              </a:solidFill>
              <a:latin typeface="Calibri"/>
              <a:ea typeface="Calibri"/>
              <a:cs typeface="Calibri"/>
            </a:endParaRPr>
          </a:p>
          <a:p>
            <a:pPr>
              <a:lnSpc>
                <a:spcPct val="100000"/>
              </a:lnSpc>
              <a:spcBef>
                <a:spcPts val="600"/>
              </a:spcBef>
            </a:pPr>
            <a:r>
              <a:rPr lang="en-US" sz="1500" dirty="0">
                <a:solidFill>
                  <a:schemeClr val="accent3">
                    <a:lumMod val="25000"/>
                  </a:schemeClr>
                </a:solidFill>
                <a:latin typeface="Calibri"/>
                <a:cs typeface="Calibri"/>
              </a:rPr>
              <a:t>%</a:t>
            </a:r>
            <a:r>
              <a:rPr lang="en-US" sz="1500" dirty="0" err="1">
                <a:solidFill>
                  <a:schemeClr val="accent3">
                    <a:lumMod val="25000"/>
                  </a:schemeClr>
                </a:solidFill>
                <a:latin typeface="Calibri"/>
                <a:cs typeface="Calibri"/>
              </a:rPr>
              <a:t>sql</a:t>
            </a:r>
            <a:r>
              <a:rPr lang="en-US" sz="1500" dirty="0">
                <a:solidFill>
                  <a:schemeClr val="accent3">
                    <a:lumMod val="25000"/>
                  </a:schemeClr>
                </a:solidFill>
                <a:latin typeface="Calibri"/>
                <a:cs typeface="Calibri"/>
              </a:rPr>
              <a:t> select </a:t>
            </a:r>
            <a:r>
              <a:rPr lang="en-US" sz="1500" dirty="0" err="1">
                <a:solidFill>
                  <a:schemeClr val="accent3">
                    <a:lumMod val="25000"/>
                  </a:schemeClr>
                </a:solidFill>
                <a:latin typeface="Calibri"/>
                <a:cs typeface="Calibri"/>
              </a:rPr>
              <a:t>booster_version</a:t>
            </a:r>
            <a:r>
              <a:rPr lang="en-US" sz="1500" dirty="0">
                <a:solidFill>
                  <a:schemeClr val="accent3">
                    <a:lumMod val="25000"/>
                  </a:schemeClr>
                </a:solidFill>
                <a:latin typeface="Calibri"/>
                <a:cs typeface="Calibri"/>
              </a:rPr>
              <a:t> From SPACEX Where </a:t>
            </a:r>
            <a:r>
              <a:rPr lang="en-US" sz="1500" dirty="0" err="1">
                <a:solidFill>
                  <a:schemeClr val="accent3">
                    <a:lumMod val="25000"/>
                  </a:schemeClr>
                </a:solidFill>
                <a:latin typeface="Calibri"/>
                <a:cs typeface="Calibri"/>
              </a:rPr>
              <a:t>landing__outcome</a:t>
            </a:r>
            <a:r>
              <a:rPr lang="en-US" sz="1500" dirty="0">
                <a:solidFill>
                  <a:schemeClr val="accent3">
                    <a:lumMod val="25000"/>
                  </a:schemeClr>
                </a:solidFill>
                <a:latin typeface="Calibri"/>
                <a:cs typeface="Calibri"/>
              </a:rPr>
              <a:t> = 'Success (drone ship)' and </a:t>
            </a:r>
            <a:r>
              <a:rPr lang="en-US" sz="1500" dirty="0" err="1">
                <a:solidFill>
                  <a:schemeClr val="accent3">
                    <a:lumMod val="25000"/>
                  </a:schemeClr>
                </a:solidFill>
                <a:latin typeface="Calibri"/>
                <a:cs typeface="Calibri"/>
              </a:rPr>
              <a:t>payload_mass__kg</a:t>
            </a:r>
            <a:r>
              <a:rPr lang="en-US" sz="1500" dirty="0">
                <a:solidFill>
                  <a:schemeClr val="accent3">
                    <a:lumMod val="25000"/>
                  </a:schemeClr>
                </a:solidFill>
                <a:latin typeface="Calibri"/>
                <a:cs typeface="Calibri"/>
              </a:rPr>
              <a:t>_ between 4000 and 6000</a:t>
            </a:r>
            <a:endParaRPr lang="en-US" sz="1500" dirty="0">
              <a:solidFill>
                <a:schemeClr val="accent3">
                  <a:lumMod val="25000"/>
                </a:schemeClr>
              </a:solidFill>
              <a:latin typeface="Calibri"/>
              <a:ea typeface="Calibri"/>
              <a:cs typeface="Calibri"/>
            </a:endParaRPr>
          </a:p>
          <a:p>
            <a:pPr>
              <a:lnSpc>
                <a:spcPct val="100000"/>
              </a:lnSpc>
              <a:spcBef>
                <a:spcPts val="600"/>
              </a:spcBef>
            </a:pPr>
            <a:r>
              <a:rPr lang="en-US" sz="1500" dirty="0">
                <a:solidFill>
                  <a:schemeClr val="accent3">
                    <a:lumMod val="25000"/>
                  </a:schemeClr>
                </a:solidFill>
                <a:latin typeface="Calibri"/>
                <a:cs typeface="Calibri"/>
              </a:rPr>
              <a:t>%</a:t>
            </a:r>
            <a:r>
              <a:rPr lang="en-US" sz="1500" dirty="0" err="1">
                <a:solidFill>
                  <a:schemeClr val="accent3">
                    <a:lumMod val="25000"/>
                  </a:schemeClr>
                </a:solidFill>
                <a:latin typeface="Calibri"/>
                <a:cs typeface="Calibri"/>
              </a:rPr>
              <a:t>sql</a:t>
            </a:r>
            <a:r>
              <a:rPr lang="en-US" sz="1500" dirty="0">
                <a:solidFill>
                  <a:schemeClr val="accent3">
                    <a:lumMod val="25000"/>
                  </a:schemeClr>
                </a:solidFill>
                <a:latin typeface="Calibri"/>
                <a:cs typeface="Calibri"/>
              </a:rPr>
              <a:t> select </a:t>
            </a:r>
            <a:r>
              <a:rPr lang="en-US" sz="1500" dirty="0" err="1">
                <a:solidFill>
                  <a:schemeClr val="accent3">
                    <a:lumMod val="25000"/>
                  </a:schemeClr>
                </a:solidFill>
                <a:latin typeface="Calibri"/>
                <a:cs typeface="Calibri"/>
              </a:rPr>
              <a:t>mission_outcome</a:t>
            </a:r>
            <a:r>
              <a:rPr lang="en-US" sz="1500" dirty="0">
                <a:solidFill>
                  <a:schemeClr val="accent3">
                    <a:lumMod val="25000"/>
                  </a:schemeClr>
                </a:solidFill>
                <a:latin typeface="Calibri"/>
                <a:cs typeface="Calibri"/>
              </a:rPr>
              <a:t>, count(</a:t>
            </a:r>
            <a:r>
              <a:rPr lang="en-US" sz="1500" dirty="0" err="1">
                <a:solidFill>
                  <a:schemeClr val="accent3">
                    <a:lumMod val="25000"/>
                  </a:schemeClr>
                </a:solidFill>
                <a:latin typeface="Calibri"/>
                <a:cs typeface="Calibri"/>
              </a:rPr>
              <a:t>mission_outcome</a:t>
            </a:r>
            <a:r>
              <a:rPr lang="en-US" sz="1500" dirty="0">
                <a:solidFill>
                  <a:schemeClr val="accent3">
                    <a:lumMod val="25000"/>
                  </a:schemeClr>
                </a:solidFill>
                <a:latin typeface="Calibri"/>
                <a:cs typeface="Calibri"/>
              </a:rPr>
              <a:t>) AS Count From SPACEX Group By </a:t>
            </a:r>
            <a:r>
              <a:rPr lang="en-US" sz="1500" dirty="0" err="1">
                <a:solidFill>
                  <a:schemeClr val="accent3">
                    <a:lumMod val="25000"/>
                  </a:schemeClr>
                </a:solidFill>
                <a:latin typeface="Calibri"/>
                <a:cs typeface="Calibri"/>
              </a:rPr>
              <a:t>mission_outcome</a:t>
            </a:r>
            <a:endParaRPr lang="en-US" sz="1500" dirty="0">
              <a:solidFill>
                <a:schemeClr val="accent3">
                  <a:lumMod val="25000"/>
                </a:schemeClr>
              </a:solidFill>
              <a:latin typeface="Calibri"/>
              <a:ea typeface="Calibri"/>
              <a:cs typeface="Calibri"/>
            </a:endParaRPr>
          </a:p>
          <a:p>
            <a:pPr>
              <a:lnSpc>
                <a:spcPct val="100000"/>
              </a:lnSpc>
              <a:spcBef>
                <a:spcPts val="600"/>
              </a:spcBef>
            </a:pPr>
            <a:r>
              <a:rPr lang="en-US" sz="1500" dirty="0">
                <a:solidFill>
                  <a:schemeClr val="accent3">
                    <a:lumMod val="25000"/>
                  </a:schemeClr>
                </a:solidFill>
                <a:latin typeface="Calibri"/>
                <a:cs typeface="Calibri"/>
              </a:rPr>
              <a:t>%</a:t>
            </a:r>
            <a:r>
              <a:rPr lang="en-US" sz="1500" dirty="0" err="1">
                <a:solidFill>
                  <a:schemeClr val="accent3">
                    <a:lumMod val="25000"/>
                  </a:schemeClr>
                </a:solidFill>
                <a:latin typeface="Calibri"/>
                <a:cs typeface="Calibri"/>
              </a:rPr>
              <a:t>sql</a:t>
            </a:r>
            <a:r>
              <a:rPr lang="en-US" sz="1500" dirty="0">
                <a:solidFill>
                  <a:schemeClr val="accent3">
                    <a:lumMod val="25000"/>
                  </a:schemeClr>
                </a:solidFill>
                <a:latin typeface="Calibri"/>
                <a:cs typeface="Calibri"/>
              </a:rPr>
              <a:t> Select </a:t>
            </a:r>
            <a:r>
              <a:rPr lang="en-US" sz="1500" dirty="0" err="1">
                <a:solidFill>
                  <a:schemeClr val="accent3">
                    <a:lumMod val="25000"/>
                  </a:schemeClr>
                </a:solidFill>
                <a:latin typeface="Calibri"/>
                <a:cs typeface="Calibri"/>
              </a:rPr>
              <a:t>booster_version</a:t>
            </a:r>
            <a:r>
              <a:rPr lang="en-US" sz="1500" dirty="0">
                <a:solidFill>
                  <a:schemeClr val="accent3">
                    <a:lumMod val="25000"/>
                  </a:schemeClr>
                </a:solidFill>
                <a:latin typeface="Calibri"/>
                <a:cs typeface="Calibri"/>
              </a:rPr>
              <a:t> From SPACEX Where </a:t>
            </a:r>
            <a:r>
              <a:rPr lang="en-US" sz="1500" dirty="0" err="1">
                <a:solidFill>
                  <a:schemeClr val="accent3">
                    <a:lumMod val="25000"/>
                  </a:schemeClr>
                </a:solidFill>
                <a:latin typeface="Calibri"/>
                <a:cs typeface="Calibri"/>
              </a:rPr>
              <a:t>payload_mass__kg</a:t>
            </a:r>
            <a:r>
              <a:rPr lang="en-US" sz="1500" dirty="0">
                <a:solidFill>
                  <a:schemeClr val="accent3">
                    <a:lumMod val="25000"/>
                  </a:schemeClr>
                </a:solidFill>
                <a:latin typeface="Calibri"/>
                <a:cs typeface="Calibri"/>
              </a:rPr>
              <a:t>_ = (Select max(</a:t>
            </a:r>
            <a:r>
              <a:rPr lang="en-US" sz="1500" dirty="0" err="1">
                <a:solidFill>
                  <a:schemeClr val="accent3">
                    <a:lumMod val="25000"/>
                  </a:schemeClr>
                </a:solidFill>
                <a:latin typeface="Calibri"/>
                <a:cs typeface="Calibri"/>
              </a:rPr>
              <a:t>payload_mass__kg</a:t>
            </a:r>
            <a:r>
              <a:rPr lang="en-US" sz="1500" dirty="0">
                <a:solidFill>
                  <a:schemeClr val="accent3">
                    <a:lumMod val="25000"/>
                  </a:schemeClr>
                </a:solidFill>
                <a:latin typeface="Calibri"/>
                <a:cs typeface="Calibri"/>
              </a:rPr>
              <a:t>_) From SPACEX)</a:t>
            </a:r>
            <a:endParaRPr lang="en-US" sz="1500" dirty="0">
              <a:solidFill>
                <a:schemeClr val="accent3">
                  <a:lumMod val="25000"/>
                </a:schemeClr>
              </a:solidFill>
              <a:latin typeface="Calibri"/>
              <a:ea typeface="Calibri"/>
              <a:cs typeface="Calibri"/>
            </a:endParaRPr>
          </a:p>
          <a:p>
            <a:pPr>
              <a:lnSpc>
                <a:spcPct val="100000"/>
              </a:lnSpc>
              <a:spcBef>
                <a:spcPts val="600"/>
              </a:spcBef>
            </a:pPr>
            <a:r>
              <a:rPr lang="en-US" sz="1500" dirty="0">
                <a:solidFill>
                  <a:schemeClr val="accent3">
                    <a:lumMod val="25000"/>
                  </a:schemeClr>
                </a:solidFill>
                <a:latin typeface="Calibri"/>
                <a:cs typeface="Calibri"/>
              </a:rPr>
              <a:t>%</a:t>
            </a:r>
            <a:r>
              <a:rPr lang="en-US" sz="1500" dirty="0" err="1">
                <a:solidFill>
                  <a:schemeClr val="accent3">
                    <a:lumMod val="25000"/>
                  </a:schemeClr>
                </a:solidFill>
                <a:latin typeface="Calibri"/>
                <a:cs typeface="Calibri"/>
              </a:rPr>
              <a:t>sql</a:t>
            </a:r>
            <a:r>
              <a:rPr lang="en-US" sz="1500" dirty="0">
                <a:solidFill>
                  <a:schemeClr val="accent3">
                    <a:lumMod val="25000"/>
                  </a:schemeClr>
                </a:solidFill>
                <a:latin typeface="Calibri"/>
                <a:cs typeface="Calibri"/>
              </a:rPr>
              <a:t> Select </a:t>
            </a:r>
            <a:r>
              <a:rPr lang="en-US" sz="1500" dirty="0" err="1">
                <a:solidFill>
                  <a:schemeClr val="accent3">
                    <a:lumMod val="25000"/>
                  </a:schemeClr>
                </a:solidFill>
                <a:latin typeface="Calibri"/>
                <a:cs typeface="Calibri"/>
              </a:rPr>
              <a:t>booster_version</a:t>
            </a:r>
            <a:r>
              <a:rPr lang="en-US" sz="1500" dirty="0">
                <a:solidFill>
                  <a:schemeClr val="accent3">
                    <a:lumMod val="25000"/>
                  </a:schemeClr>
                </a:solidFill>
                <a:latin typeface="Calibri"/>
                <a:cs typeface="Calibri"/>
              </a:rPr>
              <a:t>, </a:t>
            </a:r>
            <a:r>
              <a:rPr lang="en-US" sz="1500" dirty="0" err="1">
                <a:solidFill>
                  <a:schemeClr val="accent3">
                    <a:lumMod val="25000"/>
                  </a:schemeClr>
                </a:solidFill>
                <a:latin typeface="Calibri"/>
                <a:cs typeface="Calibri"/>
              </a:rPr>
              <a:t>launch_site</a:t>
            </a:r>
            <a:r>
              <a:rPr lang="en-US" sz="1500" dirty="0">
                <a:solidFill>
                  <a:schemeClr val="accent3">
                    <a:lumMod val="25000"/>
                  </a:schemeClr>
                </a:solidFill>
                <a:latin typeface="Calibri"/>
                <a:cs typeface="Calibri"/>
              </a:rPr>
              <a:t> From SPACEX Where </a:t>
            </a:r>
            <a:r>
              <a:rPr lang="en-US" sz="1500" dirty="0" err="1">
                <a:solidFill>
                  <a:schemeClr val="accent3">
                    <a:lumMod val="25000"/>
                  </a:schemeClr>
                </a:solidFill>
                <a:latin typeface="Calibri"/>
                <a:cs typeface="Calibri"/>
              </a:rPr>
              <a:t>landing__outcome</a:t>
            </a:r>
            <a:r>
              <a:rPr lang="en-US" sz="1500" dirty="0">
                <a:solidFill>
                  <a:schemeClr val="accent3">
                    <a:lumMod val="25000"/>
                  </a:schemeClr>
                </a:solidFill>
                <a:latin typeface="Calibri"/>
                <a:cs typeface="Calibri"/>
              </a:rPr>
              <a:t> = 'Failure (drone ship)' and year(DATE) = '2015' </a:t>
            </a:r>
            <a:endParaRPr lang="en-US" sz="1500" dirty="0">
              <a:solidFill>
                <a:schemeClr val="accent3">
                  <a:lumMod val="25000"/>
                </a:schemeClr>
              </a:solidFill>
              <a:latin typeface="Calibri"/>
              <a:ea typeface="Calibri"/>
              <a:cs typeface="Calibri"/>
            </a:endParaRPr>
          </a:p>
          <a:p>
            <a:pPr>
              <a:lnSpc>
                <a:spcPct val="100000"/>
              </a:lnSpc>
              <a:spcBef>
                <a:spcPts val="600"/>
              </a:spcBef>
            </a:pPr>
            <a:r>
              <a:rPr lang="en-US" sz="1500" dirty="0">
                <a:solidFill>
                  <a:schemeClr val="accent3">
                    <a:lumMod val="25000"/>
                  </a:schemeClr>
                </a:solidFill>
                <a:latin typeface="Calibri"/>
                <a:cs typeface="Calibri"/>
              </a:rPr>
              <a:t>%</a:t>
            </a:r>
            <a:r>
              <a:rPr lang="en-US" sz="1500" dirty="0" err="1">
                <a:solidFill>
                  <a:schemeClr val="accent3">
                    <a:lumMod val="25000"/>
                  </a:schemeClr>
                </a:solidFill>
                <a:latin typeface="Calibri"/>
                <a:cs typeface="Calibri"/>
              </a:rPr>
              <a:t>sql</a:t>
            </a:r>
            <a:r>
              <a:rPr lang="en-US" sz="1500" dirty="0">
                <a:solidFill>
                  <a:schemeClr val="accent3">
                    <a:lumMod val="25000"/>
                  </a:schemeClr>
                </a:solidFill>
                <a:latin typeface="Calibri"/>
                <a:cs typeface="Calibri"/>
              </a:rPr>
              <a:t> select </a:t>
            </a:r>
            <a:r>
              <a:rPr lang="en-US" sz="1500" dirty="0" err="1">
                <a:solidFill>
                  <a:schemeClr val="accent3">
                    <a:lumMod val="25000"/>
                  </a:schemeClr>
                </a:solidFill>
                <a:latin typeface="Calibri"/>
                <a:cs typeface="Calibri"/>
              </a:rPr>
              <a:t>landing__outcome</a:t>
            </a:r>
            <a:r>
              <a:rPr lang="en-US" sz="1500" dirty="0">
                <a:solidFill>
                  <a:schemeClr val="accent3">
                    <a:lumMod val="25000"/>
                  </a:schemeClr>
                </a:solidFill>
                <a:latin typeface="Calibri"/>
                <a:cs typeface="Calibri"/>
              </a:rPr>
              <a:t>, count(</a:t>
            </a:r>
            <a:r>
              <a:rPr lang="en-US" sz="1500" dirty="0" err="1">
                <a:solidFill>
                  <a:schemeClr val="accent3">
                    <a:lumMod val="25000"/>
                  </a:schemeClr>
                </a:solidFill>
                <a:latin typeface="Calibri"/>
                <a:cs typeface="Calibri"/>
              </a:rPr>
              <a:t>landing__outcome</a:t>
            </a:r>
            <a:r>
              <a:rPr lang="en-US" sz="1500" dirty="0">
                <a:solidFill>
                  <a:schemeClr val="accent3">
                    <a:lumMod val="25000"/>
                  </a:schemeClr>
                </a:solidFill>
                <a:latin typeface="Calibri"/>
                <a:cs typeface="Calibri"/>
              </a:rPr>
              <a:t>) as COUNT from SPACEX Where DATE between '2010-06-04' and '2017-03-20' group by </a:t>
            </a:r>
            <a:r>
              <a:rPr lang="en-US" sz="1500" dirty="0" err="1">
                <a:solidFill>
                  <a:schemeClr val="accent3">
                    <a:lumMod val="25000"/>
                  </a:schemeClr>
                </a:solidFill>
                <a:latin typeface="Calibri"/>
                <a:cs typeface="Calibri"/>
              </a:rPr>
              <a:t>landing__outcome</a:t>
            </a:r>
            <a:r>
              <a:rPr lang="en-US" sz="1500" dirty="0">
                <a:solidFill>
                  <a:schemeClr val="accent3">
                    <a:lumMod val="25000"/>
                  </a:schemeClr>
                </a:solidFill>
                <a:latin typeface="Calibri"/>
                <a:cs typeface="Calibri"/>
              </a:rPr>
              <a:t> order by count(</a:t>
            </a:r>
            <a:r>
              <a:rPr lang="en-US" sz="1500" dirty="0" err="1">
                <a:solidFill>
                  <a:schemeClr val="accent3">
                    <a:lumMod val="25000"/>
                  </a:schemeClr>
                </a:solidFill>
                <a:latin typeface="Calibri"/>
                <a:cs typeface="Calibri"/>
              </a:rPr>
              <a:t>landing__outcome</a:t>
            </a:r>
            <a:r>
              <a:rPr lang="en-US" sz="1500" dirty="0">
                <a:solidFill>
                  <a:schemeClr val="accent3">
                    <a:lumMod val="25000"/>
                  </a:schemeClr>
                </a:solidFill>
                <a:latin typeface="Calibri"/>
                <a:cs typeface="Calibri"/>
              </a:rPr>
              <a:t>) DESC</a:t>
            </a:r>
            <a:endParaRPr lang="en-US" sz="1500" dirty="0">
              <a:solidFill>
                <a:schemeClr val="accent3">
                  <a:lumMod val="25000"/>
                </a:schemeClr>
              </a:solidFill>
              <a:latin typeface="Calibri"/>
              <a:ea typeface="Calibri"/>
              <a:cs typeface="Calibri"/>
            </a:endParaRPr>
          </a:p>
          <a:p>
            <a:endParaRPr lang="en-US" sz="1600">
              <a:cs typeface="Calibri" panose="020F0502020204030204"/>
            </a:endParaRPr>
          </a:p>
          <a:p>
            <a:pPr>
              <a:lnSpc>
                <a:spcPct val="100000"/>
              </a:lnSpc>
              <a:spcBef>
                <a:spcPts val="1400"/>
              </a:spcBef>
            </a:pPr>
            <a:endParaRPr lang="en-US" sz="1600">
              <a:solidFill>
                <a:srgbClr val="000000"/>
              </a:solidFill>
              <a:latin typeface="Calibri"/>
              <a:cs typeface="Calibri"/>
            </a:endParaRPr>
          </a:p>
          <a:p>
            <a:pPr>
              <a:lnSpc>
                <a:spcPct val="100000"/>
              </a:lnSpc>
              <a:spcBef>
                <a:spcPts val="1400"/>
              </a:spcBef>
            </a:pPr>
            <a:endParaRPr lang="en-US" sz="2200">
              <a:solidFill>
                <a:srgbClr val="000000"/>
              </a:solidFill>
              <a:latin typeface="Calibri"/>
              <a:cs typeface="Calibri"/>
            </a:endParaRPr>
          </a:p>
          <a:p>
            <a:pPr>
              <a:lnSpc>
                <a:spcPct val="100000"/>
              </a:lnSpc>
              <a:spcBef>
                <a:spcPts val="1400"/>
              </a:spcBef>
            </a:pPr>
            <a:endParaRPr lang="en-US" sz="2200">
              <a:solidFill>
                <a:srgbClr val="000000"/>
              </a:solidFill>
              <a:latin typeface="Calibri"/>
              <a:cs typeface="Calibri"/>
            </a:endParaRPr>
          </a:p>
          <a:p>
            <a:pPr>
              <a:lnSpc>
                <a:spcPct val="100000"/>
              </a:lnSpc>
              <a:spcBef>
                <a:spcPts val="1400"/>
              </a:spcBef>
            </a:pPr>
            <a:endParaRPr lang="en-US" sz="2200">
              <a:solidFill>
                <a:srgbClr val="292929"/>
              </a:solidFill>
              <a:latin typeface="Abadi" panose="020B0604020104020204" pitchFamily="34" charset="0"/>
              <a:cs typeface="Calibri"/>
            </a:endParaRPr>
          </a:p>
          <a:p>
            <a:pPr>
              <a:lnSpc>
                <a:spcPct val="100000"/>
              </a:lnSpc>
              <a:spcBef>
                <a:spcPts val="1400"/>
              </a:spcBef>
            </a:pPr>
            <a:endParaRPr lang="en-US" sz="2200">
              <a:solidFill>
                <a:srgbClr val="292929"/>
              </a:solidFill>
              <a:latin typeface="Abadi" panose="020B0604020104020204" pitchFamily="34" charset="0"/>
              <a:cs typeface="Calibri"/>
            </a:endParaRPr>
          </a:p>
          <a:p>
            <a:endParaRPr lang="en-US">
              <a:cs typeface="Calibri" panose="020F0502020204030204"/>
            </a:endParaRPr>
          </a:p>
          <a:p>
            <a:endParaRPr lang="en-US">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6" name="Text Placeholder 2">
            <a:extLst>
              <a:ext uri="{FF2B5EF4-FFF2-40B4-BE49-F238E27FC236}">
                <a16:creationId xmlns:a16="http://schemas.microsoft.com/office/drawing/2014/main" id="{9CB2D45C-4028-08FB-C199-554F7F4137BC}"/>
              </a:ext>
            </a:extLst>
          </p:cNvPr>
          <p:cNvSpPr txBox="1">
            <a:spLocks/>
          </p:cNvSpPr>
          <p:nvPr/>
        </p:nvSpPr>
        <p:spPr>
          <a:xfrm>
            <a:off x="768700" y="5678991"/>
            <a:ext cx="6164262" cy="350877"/>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600">
                <a:solidFill>
                  <a:srgbClr val="000000"/>
                </a:solidFill>
                <a:cs typeface="Calibri"/>
              </a:rPr>
              <a:t>For</a:t>
            </a:r>
            <a:r>
              <a:rPr lang="en-US" sz="1600">
                <a:cs typeface="Calibri"/>
              </a:rPr>
              <a:t> more detailed information see the </a:t>
            </a:r>
            <a:r>
              <a:rPr lang="en-US" sz="1600" b="1">
                <a:cs typeface="Calibri"/>
                <a:hlinkClick r:id="rId3"/>
              </a:rPr>
              <a:t>Jupyter notebook</a:t>
            </a:r>
          </a:p>
          <a:p>
            <a:pPr>
              <a:buFont typeface="Arial" panose="020B0604020202020204" pitchFamily="34" charset="0"/>
              <a:buNone/>
            </a:pPr>
            <a:endParaRPr lang="en-US" sz="1400">
              <a:solidFill>
                <a:srgbClr val="000000"/>
              </a:solidFill>
              <a:latin typeface="Calibri"/>
              <a:cs typeface="Calibri"/>
            </a:endParaRPr>
          </a:p>
          <a:p>
            <a:pPr>
              <a:buFont typeface="Arial" panose="020B0604020202020204" pitchFamily="34" charset="0"/>
              <a:buNone/>
            </a:pPr>
            <a:endParaRPr lang="en-US" sz="1400">
              <a:solidFill>
                <a:srgbClr val="000000"/>
              </a:solidFill>
              <a:latin typeface="Calibri"/>
              <a:cs typeface="Calibri"/>
            </a:endParaRPr>
          </a:p>
          <a:p>
            <a:pPr marL="0" indent="0">
              <a:buFont typeface="Arial" panose="020B0604020202020204" pitchFamily="34" charset="0"/>
              <a:buNone/>
            </a:pPr>
            <a:endParaRPr lang="en-US" sz="1400">
              <a:solidFill>
                <a:srgbClr val="7F7F7F"/>
              </a:solidFill>
              <a:latin typeface="Calibri"/>
              <a:cs typeface="Calibri"/>
            </a:endParaRPr>
          </a:p>
          <a:p>
            <a:pPr>
              <a:lnSpc>
                <a:spcPct val="100000"/>
              </a:lnSpc>
              <a:spcBef>
                <a:spcPts val="0"/>
              </a:spcBef>
              <a:buFont typeface="Arial" panose="020B0604020202020204" pitchFamily="34" charset="0"/>
              <a:buNone/>
            </a:pPr>
            <a:endParaRPr lang="en-US" sz="1400">
              <a:solidFill>
                <a:srgbClr val="7F7F7F"/>
              </a:solidFill>
              <a:latin typeface="Calibri"/>
              <a:cs typeface="Calibri"/>
            </a:endParaRPr>
          </a:p>
          <a:p>
            <a:pPr marL="0" indent="0">
              <a:lnSpc>
                <a:spcPct val="100000"/>
              </a:lnSpc>
              <a:spcBef>
                <a:spcPts val="1400"/>
              </a:spcBef>
              <a:buFont typeface="Arial" panose="020B0604020202020204" pitchFamily="34" charset="0"/>
              <a:buNone/>
            </a:pPr>
            <a:endParaRPr lang="en-US" sz="2200">
              <a:solidFill>
                <a:srgbClr val="292929"/>
              </a:solidFill>
              <a:latin typeface="Abadi" panose="020B0604020104020204" pitchFamily="34" charset="0"/>
              <a:cs typeface="Calibri" panose="020F0502020204030204"/>
            </a:endParaRPr>
          </a:p>
          <a:p>
            <a:pPr marL="0" indent="0">
              <a:buFont typeface="Arial" panose="020B0604020202020204" pitchFamily="34" charset="0"/>
              <a:buNone/>
            </a:pP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236217"/>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rgbClr val="0948CB"/>
                </a:solidFill>
                <a:latin typeface="Abadi"/>
              </a:rPr>
              <a:t>Different objects such as: markers, circles and lines were added to the maps with explicit purpose:</a:t>
            </a:r>
          </a:p>
          <a:p>
            <a:pPr>
              <a:lnSpc>
                <a:spcPct val="100000"/>
              </a:lnSpc>
              <a:spcBef>
                <a:spcPts val="1400"/>
              </a:spcBef>
            </a:pPr>
            <a:r>
              <a:rPr lang="en-US" sz="1600" dirty="0">
                <a:solidFill>
                  <a:schemeClr val="accent3">
                    <a:lumMod val="25000"/>
                  </a:schemeClr>
                </a:solidFill>
                <a:latin typeface="Abadi"/>
              </a:rPr>
              <a:t>Markers type 1 - added to indicate different Launch Sites</a:t>
            </a:r>
          </a:p>
          <a:p>
            <a:pPr>
              <a:lnSpc>
                <a:spcPct val="100000"/>
              </a:lnSpc>
              <a:spcBef>
                <a:spcPts val="1400"/>
              </a:spcBef>
            </a:pPr>
            <a:r>
              <a:rPr lang="en-US" sz="1600" dirty="0">
                <a:solidFill>
                  <a:schemeClr val="accent3">
                    <a:lumMod val="25000"/>
                  </a:schemeClr>
                </a:solidFill>
                <a:latin typeface="Abadi"/>
              </a:rPr>
              <a:t>Markers type 2 – added to indicate all launches locations</a:t>
            </a:r>
          </a:p>
          <a:p>
            <a:pPr>
              <a:lnSpc>
                <a:spcPct val="100000"/>
              </a:lnSpc>
              <a:spcBef>
                <a:spcPts val="1400"/>
              </a:spcBef>
            </a:pPr>
            <a:r>
              <a:rPr lang="en-US" sz="1600" dirty="0">
                <a:solidFill>
                  <a:schemeClr val="accent3">
                    <a:lumMod val="25000"/>
                  </a:schemeClr>
                </a:solidFill>
                <a:latin typeface="Abadi"/>
              </a:rPr>
              <a:t>Circles - added to indicate different </a:t>
            </a:r>
            <a:r>
              <a:rPr lang="en-US" sz="1600" dirty="0">
                <a:solidFill>
                  <a:schemeClr val="accent3">
                    <a:lumMod val="25000"/>
                  </a:schemeClr>
                </a:solidFill>
                <a:ea typeface="+mn-lt"/>
                <a:cs typeface="+mn-lt"/>
              </a:rPr>
              <a:t>Launch </a:t>
            </a:r>
            <a:r>
              <a:rPr lang="en-US" sz="1600" dirty="0">
                <a:solidFill>
                  <a:schemeClr val="accent3">
                    <a:lumMod val="25000"/>
                  </a:schemeClr>
                </a:solidFill>
                <a:latin typeface="Abadi"/>
              </a:rPr>
              <a:t>Sites</a:t>
            </a:r>
          </a:p>
          <a:p>
            <a:pPr>
              <a:lnSpc>
                <a:spcPct val="100000"/>
              </a:lnSpc>
              <a:spcBef>
                <a:spcPts val="1400"/>
              </a:spcBef>
            </a:pPr>
            <a:r>
              <a:rPr lang="en-US" sz="1600" dirty="0">
                <a:solidFill>
                  <a:schemeClr val="accent3">
                    <a:lumMod val="25000"/>
                  </a:schemeClr>
                </a:solidFill>
                <a:latin typeface="Abadi"/>
              </a:rPr>
              <a:t>Lines – added to indicate distance from </a:t>
            </a:r>
            <a:r>
              <a:rPr lang="en-US" sz="1600" dirty="0">
                <a:solidFill>
                  <a:schemeClr val="accent3">
                    <a:lumMod val="25000"/>
                  </a:schemeClr>
                </a:solidFill>
                <a:ea typeface="+mn-lt"/>
                <a:cs typeface="+mn-lt"/>
              </a:rPr>
              <a:t>Launch </a:t>
            </a:r>
            <a:r>
              <a:rPr lang="en-US" sz="1600" dirty="0">
                <a:solidFill>
                  <a:schemeClr val="accent3">
                    <a:lumMod val="25000"/>
                  </a:schemeClr>
                </a:solidFill>
                <a:latin typeface="Abadi"/>
              </a:rPr>
              <a:t>site to: coast line, closest highway, closest railway &amp; closest city.</a:t>
            </a:r>
          </a:p>
          <a:p>
            <a:endParaRPr lang="en-US">
              <a:solidFill>
                <a:srgbClr val="000000"/>
              </a:solidFill>
              <a:latin typeface="Calibri" panose="020F0502020204030204"/>
              <a:ea typeface="Calibri" panose="020F0502020204030204"/>
              <a:cs typeface="Calibri" panose="020F0502020204030204"/>
            </a:endParaRPr>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6" name="Text Placeholder 2">
            <a:extLst>
              <a:ext uri="{FF2B5EF4-FFF2-40B4-BE49-F238E27FC236}">
                <a16:creationId xmlns:a16="http://schemas.microsoft.com/office/drawing/2014/main" id="{92631878-5DC1-9854-33CA-A5D2E3B112DC}"/>
              </a:ext>
            </a:extLst>
          </p:cNvPr>
          <p:cNvSpPr txBox="1">
            <a:spLocks/>
          </p:cNvSpPr>
          <p:nvPr/>
        </p:nvSpPr>
        <p:spPr>
          <a:xfrm>
            <a:off x="768700" y="5678991"/>
            <a:ext cx="6164262" cy="350877"/>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600">
                <a:solidFill>
                  <a:srgbClr val="000000"/>
                </a:solidFill>
                <a:cs typeface="Calibri"/>
              </a:rPr>
              <a:t>For</a:t>
            </a:r>
            <a:r>
              <a:rPr lang="en-US" sz="1600">
                <a:cs typeface="Calibri"/>
              </a:rPr>
              <a:t> more detailed information see the </a:t>
            </a:r>
            <a:r>
              <a:rPr lang="en-US" sz="1600" b="1">
                <a:cs typeface="Calibri"/>
                <a:hlinkClick r:id="rId3"/>
              </a:rPr>
              <a:t>Jupyter notebook</a:t>
            </a:r>
          </a:p>
          <a:p>
            <a:pPr>
              <a:buFont typeface="Arial" panose="020B0604020202020204" pitchFamily="34" charset="0"/>
              <a:buNone/>
            </a:pPr>
            <a:endParaRPr lang="en-US" sz="1400">
              <a:solidFill>
                <a:srgbClr val="000000"/>
              </a:solidFill>
              <a:latin typeface="Calibri"/>
              <a:cs typeface="Calibri"/>
            </a:endParaRPr>
          </a:p>
          <a:p>
            <a:pPr>
              <a:buFont typeface="Arial" panose="020B0604020202020204" pitchFamily="34" charset="0"/>
              <a:buNone/>
            </a:pPr>
            <a:endParaRPr lang="en-US" sz="1400">
              <a:solidFill>
                <a:srgbClr val="000000"/>
              </a:solidFill>
              <a:latin typeface="Calibri"/>
              <a:cs typeface="Calibri"/>
            </a:endParaRPr>
          </a:p>
          <a:p>
            <a:pPr marL="0" indent="0">
              <a:buFont typeface="Arial" panose="020B0604020202020204" pitchFamily="34" charset="0"/>
              <a:buNone/>
            </a:pPr>
            <a:endParaRPr lang="en-US" sz="1400">
              <a:solidFill>
                <a:srgbClr val="7F7F7F"/>
              </a:solidFill>
              <a:latin typeface="Calibri"/>
              <a:cs typeface="Calibri"/>
            </a:endParaRPr>
          </a:p>
          <a:p>
            <a:pPr>
              <a:lnSpc>
                <a:spcPct val="100000"/>
              </a:lnSpc>
              <a:spcBef>
                <a:spcPts val="0"/>
              </a:spcBef>
              <a:buFont typeface="Arial" panose="020B0604020202020204" pitchFamily="34" charset="0"/>
              <a:buNone/>
            </a:pPr>
            <a:endParaRPr lang="en-US" sz="1400">
              <a:solidFill>
                <a:srgbClr val="7F7F7F"/>
              </a:solidFill>
              <a:latin typeface="Calibri"/>
              <a:cs typeface="Calibri"/>
            </a:endParaRPr>
          </a:p>
          <a:p>
            <a:pPr marL="0" indent="0">
              <a:lnSpc>
                <a:spcPct val="100000"/>
              </a:lnSpc>
              <a:spcBef>
                <a:spcPts val="1400"/>
              </a:spcBef>
              <a:buFont typeface="Arial" panose="020B0604020202020204" pitchFamily="34" charset="0"/>
              <a:buNone/>
            </a:pPr>
            <a:endParaRPr lang="en-US" sz="2200">
              <a:solidFill>
                <a:srgbClr val="292929"/>
              </a:solidFill>
              <a:latin typeface="Abadi" panose="020B0604020104020204" pitchFamily="34" charset="0"/>
              <a:cs typeface="Calibri" panose="020F0502020204030204"/>
            </a:endParaRPr>
          </a:p>
          <a:p>
            <a:pPr marL="0" indent="0">
              <a:buFont typeface="Arial" panose="020B0604020202020204" pitchFamily="34" charset="0"/>
              <a:buNone/>
            </a:pP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68198"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rgbClr val="0948CB"/>
                </a:solidFill>
                <a:latin typeface="Abadi"/>
              </a:rPr>
              <a:t>Using the skeleton app provided by the course as a base there were few modification that were made:</a:t>
            </a:r>
            <a:endParaRPr lang="pl-PL" dirty="0">
              <a:solidFill>
                <a:srgbClr val="0948CB"/>
              </a:solidFill>
              <a:cs typeface="Calibri"/>
            </a:endParaRPr>
          </a:p>
          <a:p>
            <a:pPr>
              <a:lnSpc>
                <a:spcPct val="100000"/>
              </a:lnSpc>
              <a:spcBef>
                <a:spcPts val="800"/>
              </a:spcBef>
            </a:pPr>
            <a:r>
              <a:rPr lang="en-US" sz="1600" dirty="0">
                <a:solidFill>
                  <a:srgbClr val="000000"/>
                </a:solidFill>
                <a:latin typeface="Calibri"/>
                <a:cs typeface="Calibri"/>
              </a:rPr>
              <a:t>Adding</a:t>
            </a:r>
            <a:r>
              <a:rPr lang="en-US" sz="1600" dirty="0">
                <a:ea typeface="+mn-lt"/>
                <a:cs typeface="+mn-lt"/>
              </a:rPr>
              <a:t> a Launch Site Drop-down Input Component</a:t>
            </a:r>
          </a:p>
          <a:p>
            <a:pPr>
              <a:lnSpc>
                <a:spcPct val="100000"/>
              </a:lnSpc>
              <a:spcBef>
                <a:spcPts val="800"/>
              </a:spcBef>
            </a:pPr>
            <a:r>
              <a:rPr lang="en-US" sz="1600" dirty="0">
                <a:ea typeface="+mn-lt"/>
                <a:cs typeface="+mn-lt"/>
              </a:rPr>
              <a:t>Adding a callback function to render </a:t>
            </a:r>
            <a:r>
              <a:rPr lang="en-US" sz="1600" dirty="0">
                <a:latin typeface="Consolas"/>
                <a:cs typeface="Calibri" panose="020F0502020204030204"/>
              </a:rPr>
              <a:t>success-pie-chart</a:t>
            </a:r>
            <a:r>
              <a:rPr lang="en-US" sz="1600" dirty="0">
                <a:ea typeface="+mn-lt"/>
                <a:cs typeface="+mn-lt"/>
              </a:rPr>
              <a:t> based on selected site dropdown</a:t>
            </a:r>
            <a:endParaRPr lang="en-US" sz="1600">
              <a:solidFill>
                <a:srgbClr val="000000"/>
              </a:solidFill>
              <a:latin typeface="Calibri"/>
              <a:cs typeface="Calibri" panose="020F0502020204030204"/>
            </a:endParaRPr>
          </a:p>
          <a:p>
            <a:pPr>
              <a:lnSpc>
                <a:spcPct val="100000"/>
              </a:lnSpc>
              <a:spcBef>
                <a:spcPts val="800"/>
              </a:spcBef>
            </a:pPr>
            <a:r>
              <a:rPr lang="en-US" sz="1600" dirty="0">
                <a:ea typeface="+mn-lt"/>
                <a:cs typeface="+mn-lt"/>
              </a:rPr>
              <a:t>Adding a Range Slider to Select Payload</a:t>
            </a:r>
            <a:endParaRPr lang="en-US" sz="1600">
              <a:solidFill>
                <a:srgbClr val="000000"/>
              </a:solidFill>
              <a:latin typeface="Calibri"/>
              <a:cs typeface="Calibri" panose="020F0502020204030204"/>
            </a:endParaRPr>
          </a:p>
          <a:p>
            <a:pPr>
              <a:lnSpc>
                <a:spcPct val="100000"/>
              </a:lnSpc>
              <a:spcBef>
                <a:spcPts val="800"/>
              </a:spcBef>
            </a:pPr>
            <a:r>
              <a:rPr lang="en-US" sz="1600" dirty="0">
                <a:ea typeface="+mn-lt"/>
                <a:cs typeface="+mn-lt"/>
              </a:rPr>
              <a:t>Adding a callback function to render the </a:t>
            </a:r>
            <a:r>
              <a:rPr lang="en-US" sz="1600" dirty="0">
                <a:latin typeface="Consolas"/>
                <a:cs typeface="Calibri" panose="020F0502020204030204"/>
              </a:rPr>
              <a:t>success-payload-scatter-chart</a:t>
            </a:r>
            <a:r>
              <a:rPr lang="en-US" sz="1600" dirty="0">
                <a:ea typeface="+mn-lt"/>
                <a:cs typeface="+mn-lt"/>
              </a:rPr>
              <a:t> scatter plot</a:t>
            </a:r>
            <a:endParaRPr lang="en-US" sz="1600" dirty="0">
              <a:solidFill>
                <a:srgbClr val="000000"/>
              </a:solidFill>
              <a:latin typeface="Calibri"/>
              <a:cs typeface="Calibri" panose="020F0502020204030204"/>
            </a:endParaRPr>
          </a:p>
          <a:p>
            <a:pPr marL="0" indent="0">
              <a:lnSpc>
                <a:spcPct val="100000"/>
              </a:lnSpc>
              <a:spcBef>
                <a:spcPts val="800"/>
              </a:spcBef>
              <a:buNone/>
            </a:pPr>
            <a:endParaRPr lang="en-US" sz="1800" dirty="0">
              <a:solidFill>
                <a:srgbClr val="0948CB"/>
              </a:solidFill>
              <a:latin typeface="Abadi"/>
            </a:endParaRPr>
          </a:p>
          <a:p>
            <a:pPr marL="0" indent="0">
              <a:lnSpc>
                <a:spcPct val="100000"/>
              </a:lnSpc>
              <a:spcBef>
                <a:spcPts val="800"/>
              </a:spcBef>
              <a:buNone/>
            </a:pPr>
            <a:r>
              <a:rPr lang="en-US" sz="1800" dirty="0">
                <a:solidFill>
                  <a:srgbClr val="0948CB"/>
                </a:solidFill>
                <a:latin typeface="Abadi"/>
              </a:rPr>
              <a:t>Charts:</a:t>
            </a:r>
            <a:endParaRPr lang="en-US" dirty="0"/>
          </a:p>
          <a:p>
            <a:pPr>
              <a:lnSpc>
                <a:spcPct val="100000"/>
              </a:lnSpc>
              <a:spcBef>
                <a:spcPts val="800"/>
              </a:spcBef>
            </a:pPr>
            <a:r>
              <a:rPr lang="en-US" sz="1600" dirty="0">
                <a:solidFill>
                  <a:srgbClr val="000000"/>
                </a:solidFill>
                <a:latin typeface="Calibri"/>
                <a:cs typeface="Calibri" panose="020F0502020204030204"/>
              </a:rPr>
              <a:t>Pie chart of the total successful launches by site</a:t>
            </a:r>
          </a:p>
          <a:p>
            <a:pPr>
              <a:lnSpc>
                <a:spcPct val="100000"/>
              </a:lnSpc>
              <a:spcBef>
                <a:spcPts val="800"/>
              </a:spcBef>
            </a:pPr>
            <a:r>
              <a:rPr lang="en-US" sz="1600" dirty="0">
                <a:solidFill>
                  <a:srgbClr val="000000"/>
                </a:solidFill>
                <a:latin typeface="Calibri"/>
                <a:cs typeface="Calibri" panose="020F0502020204030204"/>
              </a:rPr>
              <a:t>Scatter plot showing correlation between Payload and success for all sites</a:t>
            </a:r>
          </a:p>
          <a:p>
            <a:pPr marL="0" indent="0">
              <a:lnSpc>
                <a:spcPct val="100000"/>
              </a:lnSpc>
              <a:spcBef>
                <a:spcPts val="1400"/>
              </a:spcBef>
              <a:buNone/>
            </a:pPr>
            <a:endParaRPr lang="en-US" sz="2200" dirty="0">
              <a:solidFill>
                <a:srgbClr val="292929"/>
              </a:solidFill>
              <a:latin typeface="Abadi"/>
              <a:cs typeface="Calibri" panose="020F0502020204030204"/>
            </a:endParaRPr>
          </a:p>
          <a:p>
            <a:endParaRPr lang="en-US">
              <a:solidFill>
                <a:srgbClr val="000000"/>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6" name="Text Placeholder 2">
            <a:extLst>
              <a:ext uri="{FF2B5EF4-FFF2-40B4-BE49-F238E27FC236}">
                <a16:creationId xmlns:a16="http://schemas.microsoft.com/office/drawing/2014/main" id="{EF8FEA90-F0CA-22BD-6362-2C5C1268AB52}"/>
              </a:ext>
            </a:extLst>
          </p:cNvPr>
          <p:cNvSpPr txBox="1">
            <a:spLocks/>
          </p:cNvSpPr>
          <p:nvPr/>
        </p:nvSpPr>
        <p:spPr>
          <a:xfrm>
            <a:off x="768700" y="5678991"/>
            <a:ext cx="6164262" cy="350877"/>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600" dirty="0">
                <a:solidFill>
                  <a:srgbClr val="000000"/>
                </a:solidFill>
                <a:cs typeface="Calibri"/>
              </a:rPr>
              <a:t>For</a:t>
            </a:r>
            <a:r>
              <a:rPr lang="en-US" sz="1600" dirty="0">
                <a:cs typeface="Calibri"/>
              </a:rPr>
              <a:t> more detailed information see the </a:t>
            </a:r>
            <a:r>
              <a:rPr lang="en-US" sz="1600" b="1" dirty="0">
                <a:cs typeface="Calibri"/>
                <a:hlinkClick r:id="rId3"/>
              </a:rPr>
              <a:t>Jupyter notebook</a:t>
            </a:r>
          </a:p>
          <a:p>
            <a:pPr>
              <a:buFont typeface="Arial" panose="020B0604020202020204" pitchFamily="34" charset="0"/>
              <a:buNone/>
            </a:pPr>
            <a:endParaRPr lang="en-US" sz="1400">
              <a:solidFill>
                <a:srgbClr val="000000"/>
              </a:solidFill>
              <a:latin typeface="Calibri"/>
              <a:cs typeface="Calibri"/>
            </a:endParaRPr>
          </a:p>
          <a:p>
            <a:pPr>
              <a:buFont typeface="Arial" panose="020B0604020202020204" pitchFamily="34" charset="0"/>
              <a:buNone/>
            </a:pPr>
            <a:endParaRPr lang="en-US" sz="1400">
              <a:solidFill>
                <a:srgbClr val="000000"/>
              </a:solidFill>
              <a:latin typeface="Calibri"/>
              <a:cs typeface="Calibri"/>
            </a:endParaRPr>
          </a:p>
          <a:p>
            <a:pPr marL="0" indent="0">
              <a:buFont typeface="Arial" panose="020B0604020202020204" pitchFamily="34" charset="0"/>
              <a:buNone/>
            </a:pPr>
            <a:endParaRPr lang="en-US" sz="1400">
              <a:solidFill>
                <a:srgbClr val="7F7F7F"/>
              </a:solidFill>
              <a:latin typeface="Calibri"/>
              <a:cs typeface="Calibri"/>
            </a:endParaRPr>
          </a:p>
          <a:p>
            <a:pPr>
              <a:lnSpc>
                <a:spcPct val="100000"/>
              </a:lnSpc>
              <a:spcBef>
                <a:spcPts val="0"/>
              </a:spcBef>
              <a:buFont typeface="Arial" panose="020B0604020202020204" pitchFamily="34" charset="0"/>
              <a:buNone/>
            </a:pPr>
            <a:endParaRPr lang="en-US" sz="1400">
              <a:solidFill>
                <a:srgbClr val="7F7F7F"/>
              </a:solidFill>
              <a:latin typeface="Calibri"/>
              <a:cs typeface="Calibri"/>
            </a:endParaRPr>
          </a:p>
          <a:p>
            <a:pPr marL="0" indent="0">
              <a:lnSpc>
                <a:spcPct val="100000"/>
              </a:lnSpc>
              <a:spcBef>
                <a:spcPts val="1400"/>
              </a:spcBef>
              <a:buFont typeface="Arial" panose="020B0604020202020204" pitchFamily="34" charset="0"/>
              <a:buNone/>
            </a:pPr>
            <a:endParaRPr lang="en-US" sz="2200">
              <a:solidFill>
                <a:srgbClr val="292929"/>
              </a:solidFill>
              <a:latin typeface="Abadi" panose="020B0604020104020204" pitchFamily="34" charset="0"/>
              <a:cs typeface="Calibri" panose="020F0502020204030204"/>
            </a:endParaRPr>
          </a:p>
          <a:p>
            <a:pPr marL="0" indent="0">
              <a:buFont typeface="Arial" panose="020B0604020202020204" pitchFamily="34" charset="0"/>
              <a:buNone/>
            </a:pP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rgbClr val="0948CB"/>
                </a:solidFill>
                <a:latin typeface="Abadi"/>
              </a:rPr>
              <a:t>Summary of the predictive analysis steps</a:t>
            </a:r>
            <a:endParaRPr lang="pl-PL" sz="1800" dirty="0">
              <a:solidFill>
                <a:srgbClr val="0948CB"/>
              </a:solidFill>
            </a:endParaRPr>
          </a:p>
          <a:p>
            <a:pPr>
              <a:lnSpc>
                <a:spcPct val="100000"/>
              </a:lnSpc>
            </a:pPr>
            <a:r>
              <a:rPr lang="en-US" sz="1600" dirty="0">
                <a:solidFill>
                  <a:schemeClr val="accent3">
                    <a:lumMod val="25000"/>
                  </a:schemeClr>
                </a:solidFill>
                <a:latin typeface="Abadi"/>
              </a:rPr>
              <a:t>Creation of a </a:t>
            </a:r>
            <a:r>
              <a:rPr lang="en-US" sz="1600" dirty="0" err="1">
                <a:solidFill>
                  <a:schemeClr val="accent3">
                    <a:lumMod val="25000"/>
                  </a:schemeClr>
                </a:solidFill>
                <a:latin typeface="Abadi"/>
              </a:rPr>
              <a:t>Numpy</a:t>
            </a:r>
            <a:r>
              <a:rPr lang="en-US" sz="1600" dirty="0">
                <a:solidFill>
                  <a:schemeClr val="accent3">
                    <a:lumMod val="25000"/>
                  </a:schemeClr>
                </a:solidFill>
                <a:latin typeface="Abadi"/>
              </a:rPr>
              <a:t> Array from the 'Class' Column in the dataset</a:t>
            </a:r>
          </a:p>
          <a:p>
            <a:pPr>
              <a:lnSpc>
                <a:spcPct val="100000"/>
              </a:lnSpc>
            </a:pPr>
            <a:r>
              <a:rPr lang="en-US" sz="1600" dirty="0">
                <a:solidFill>
                  <a:schemeClr val="accent3">
                    <a:lumMod val="25000"/>
                  </a:schemeClr>
                </a:solidFill>
                <a:latin typeface="Abadi"/>
              </a:rPr>
              <a:t>Data standardization using Standard Scaler from scikit-learn</a:t>
            </a:r>
          </a:p>
          <a:p>
            <a:pPr>
              <a:lnSpc>
                <a:spcPct val="100000"/>
              </a:lnSpc>
            </a:pPr>
            <a:r>
              <a:rPr lang="en-US" sz="1600" dirty="0">
                <a:solidFill>
                  <a:schemeClr val="accent3">
                    <a:lumMod val="25000"/>
                  </a:schemeClr>
                </a:solidFill>
                <a:latin typeface="Abadi"/>
              </a:rPr>
              <a:t>Split data into training and testing sets (</a:t>
            </a:r>
            <a:r>
              <a:rPr lang="en-US" sz="1600" dirty="0" err="1">
                <a:solidFill>
                  <a:schemeClr val="accent3">
                    <a:lumMod val="25000"/>
                  </a:schemeClr>
                </a:solidFill>
                <a:latin typeface="Abadi"/>
              </a:rPr>
              <a:t>test_size</a:t>
            </a:r>
            <a:r>
              <a:rPr lang="en-US" sz="1600" dirty="0">
                <a:solidFill>
                  <a:schemeClr val="accent3">
                    <a:lumMod val="25000"/>
                  </a:schemeClr>
                </a:solidFill>
                <a:latin typeface="Abadi"/>
              </a:rPr>
              <a:t>=0.2, </a:t>
            </a:r>
            <a:r>
              <a:rPr lang="en-US" sz="1600" dirty="0" err="1">
                <a:solidFill>
                  <a:schemeClr val="accent3">
                    <a:lumMod val="25000"/>
                  </a:schemeClr>
                </a:solidFill>
                <a:latin typeface="Abadi"/>
              </a:rPr>
              <a:t>random_state</a:t>
            </a:r>
            <a:r>
              <a:rPr lang="en-US" sz="1600" dirty="0">
                <a:solidFill>
                  <a:schemeClr val="accent3">
                    <a:lumMod val="25000"/>
                  </a:schemeClr>
                </a:solidFill>
                <a:latin typeface="Abadi"/>
              </a:rPr>
              <a:t>=2)</a:t>
            </a:r>
          </a:p>
          <a:p>
            <a:pPr>
              <a:lnSpc>
                <a:spcPct val="100000"/>
              </a:lnSpc>
            </a:pPr>
            <a:r>
              <a:rPr lang="en-US" sz="1600" dirty="0">
                <a:solidFill>
                  <a:schemeClr val="accent3">
                    <a:lumMod val="25000"/>
                  </a:schemeClr>
                </a:solidFill>
                <a:latin typeface="Abadi"/>
              </a:rPr>
              <a:t>Create, Fit &amp; Find the hyperparameters for each of the models (LR, SVM, DT &amp; KNN) </a:t>
            </a:r>
          </a:p>
          <a:p>
            <a:pPr>
              <a:lnSpc>
                <a:spcPct val="100000"/>
              </a:lnSpc>
            </a:pPr>
            <a:r>
              <a:rPr lang="en-US" sz="1600" dirty="0">
                <a:solidFill>
                  <a:schemeClr val="accent3">
                    <a:lumMod val="25000"/>
                  </a:schemeClr>
                </a:solidFill>
                <a:latin typeface="Abadi"/>
              </a:rPr>
              <a:t>Plot Confusion Matrixes for each model</a:t>
            </a:r>
          </a:p>
          <a:p>
            <a:pPr>
              <a:lnSpc>
                <a:spcPct val="100000"/>
              </a:lnSpc>
            </a:pPr>
            <a:r>
              <a:rPr lang="en-US" sz="1600" dirty="0">
                <a:solidFill>
                  <a:schemeClr val="accent3">
                    <a:lumMod val="25000"/>
                  </a:schemeClr>
                </a:solidFill>
                <a:latin typeface="Abadi"/>
              </a:rPr>
              <a:t>Compare model accuracy</a:t>
            </a:r>
          </a:p>
          <a:p>
            <a:endParaRPr lang="en-US">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A643237E-5DB4-9C80-A607-AB8190B9E682}"/>
              </a:ext>
            </a:extLst>
          </p:cNvPr>
          <p:cNvSpPr txBox="1">
            <a:spLocks/>
          </p:cNvSpPr>
          <p:nvPr/>
        </p:nvSpPr>
        <p:spPr>
          <a:xfrm>
            <a:off x="768700" y="5678991"/>
            <a:ext cx="6164262" cy="350877"/>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600" dirty="0">
                <a:solidFill>
                  <a:srgbClr val="000000"/>
                </a:solidFill>
                <a:cs typeface="Calibri"/>
              </a:rPr>
              <a:t>For</a:t>
            </a:r>
            <a:r>
              <a:rPr lang="en-US" sz="1600" dirty="0">
                <a:cs typeface="Calibri"/>
              </a:rPr>
              <a:t> more detailed information see the </a:t>
            </a:r>
            <a:r>
              <a:rPr lang="en-US" sz="1600" b="1" dirty="0">
                <a:cs typeface="Calibri"/>
                <a:hlinkClick r:id="rId3"/>
              </a:rPr>
              <a:t>Jupyter notebook</a:t>
            </a:r>
          </a:p>
          <a:p>
            <a:pPr>
              <a:buFont typeface="Arial" panose="020B0604020202020204" pitchFamily="34" charset="0"/>
              <a:buNone/>
            </a:pPr>
            <a:endParaRPr lang="en-US" sz="1400">
              <a:solidFill>
                <a:srgbClr val="000000"/>
              </a:solidFill>
              <a:latin typeface="Calibri"/>
              <a:cs typeface="Calibri"/>
            </a:endParaRPr>
          </a:p>
          <a:p>
            <a:pPr>
              <a:buFont typeface="Arial" panose="020B0604020202020204" pitchFamily="34" charset="0"/>
              <a:buNone/>
            </a:pPr>
            <a:endParaRPr lang="en-US" sz="1400">
              <a:solidFill>
                <a:srgbClr val="000000"/>
              </a:solidFill>
              <a:latin typeface="Calibri"/>
              <a:cs typeface="Calibri"/>
            </a:endParaRPr>
          </a:p>
          <a:p>
            <a:pPr marL="0" indent="0">
              <a:buFont typeface="Arial" panose="020B0604020202020204" pitchFamily="34" charset="0"/>
              <a:buNone/>
            </a:pPr>
            <a:endParaRPr lang="en-US" sz="1400">
              <a:solidFill>
                <a:srgbClr val="7F7F7F"/>
              </a:solidFill>
              <a:latin typeface="Calibri"/>
              <a:cs typeface="Calibri"/>
            </a:endParaRPr>
          </a:p>
          <a:p>
            <a:pPr>
              <a:lnSpc>
                <a:spcPct val="100000"/>
              </a:lnSpc>
              <a:spcBef>
                <a:spcPts val="0"/>
              </a:spcBef>
              <a:buFont typeface="Arial" panose="020B0604020202020204" pitchFamily="34" charset="0"/>
              <a:buNone/>
            </a:pPr>
            <a:endParaRPr lang="en-US" sz="1400">
              <a:solidFill>
                <a:srgbClr val="7F7F7F"/>
              </a:solidFill>
              <a:latin typeface="Calibri"/>
              <a:cs typeface="Calibri"/>
            </a:endParaRPr>
          </a:p>
          <a:p>
            <a:pPr marL="0" indent="0">
              <a:lnSpc>
                <a:spcPct val="100000"/>
              </a:lnSpc>
              <a:spcBef>
                <a:spcPts val="1400"/>
              </a:spcBef>
              <a:buFont typeface="Arial" panose="020B0604020202020204" pitchFamily="34" charset="0"/>
              <a:buNone/>
            </a:pPr>
            <a:endParaRPr lang="en-US" sz="2200">
              <a:solidFill>
                <a:srgbClr val="292929"/>
              </a:solidFill>
              <a:latin typeface="Abadi" panose="020B0604020104020204" pitchFamily="34" charset="0"/>
              <a:cs typeface="Calibri" panose="020F0502020204030204"/>
            </a:endParaRPr>
          </a:p>
          <a:p>
            <a:pPr marL="0" indent="0">
              <a:buFont typeface="Arial" panose="020B0604020202020204" pitchFamily="34" charset="0"/>
              <a:buNone/>
            </a:pP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A643237E-5DB4-9C80-A607-AB8190B9E682}"/>
              </a:ext>
            </a:extLst>
          </p:cNvPr>
          <p:cNvSpPr txBox="1">
            <a:spLocks/>
          </p:cNvSpPr>
          <p:nvPr/>
        </p:nvSpPr>
        <p:spPr>
          <a:xfrm>
            <a:off x="768700" y="5678991"/>
            <a:ext cx="6164262" cy="350877"/>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600" dirty="0">
                <a:solidFill>
                  <a:srgbClr val="000000"/>
                </a:solidFill>
                <a:cs typeface="Calibri"/>
              </a:rPr>
              <a:t>For</a:t>
            </a:r>
            <a:r>
              <a:rPr lang="en-US" sz="1600" dirty="0">
                <a:cs typeface="Calibri"/>
              </a:rPr>
              <a:t> more detailed information see the </a:t>
            </a:r>
            <a:r>
              <a:rPr lang="en-US" sz="1600" b="1" dirty="0">
                <a:cs typeface="Calibri"/>
                <a:hlinkClick r:id="rId3"/>
              </a:rPr>
              <a:t>Jupyter notebook</a:t>
            </a:r>
          </a:p>
          <a:p>
            <a:pPr>
              <a:buFont typeface="Arial" panose="020B0604020202020204" pitchFamily="34" charset="0"/>
              <a:buNone/>
            </a:pPr>
            <a:endParaRPr lang="en-US" sz="1400">
              <a:solidFill>
                <a:srgbClr val="000000"/>
              </a:solidFill>
              <a:latin typeface="Calibri"/>
              <a:cs typeface="Calibri"/>
            </a:endParaRPr>
          </a:p>
          <a:p>
            <a:pPr>
              <a:buFont typeface="Arial" panose="020B0604020202020204" pitchFamily="34" charset="0"/>
              <a:buNone/>
            </a:pPr>
            <a:endParaRPr lang="en-US" sz="1400">
              <a:solidFill>
                <a:srgbClr val="000000"/>
              </a:solidFill>
              <a:latin typeface="Calibri"/>
              <a:cs typeface="Calibri"/>
            </a:endParaRPr>
          </a:p>
          <a:p>
            <a:pPr marL="0" indent="0">
              <a:buFont typeface="Arial" panose="020B0604020202020204" pitchFamily="34" charset="0"/>
              <a:buNone/>
            </a:pPr>
            <a:endParaRPr lang="en-US" sz="1400">
              <a:solidFill>
                <a:srgbClr val="7F7F7F"/>
              </a:solidFill>
              <a:latin typeface="Calibri"/>
              <a:cs typeface="Calibri"/>
            </a:endParaRPr>
          </a:p>
          <a:p>
            <a:pPr>
              <a:lnSpc>
                <a:spcPct val="100000"/>
              </a:lnSpc>
              <a:spcBef>
                <a:spcPts val="0"/>
              </a:spcBef>
              <a:buFont typeface="Arial" panose="020B0604020202020204" pitchFamily="34" charset="0"/>
              <a:buNone/>
            </a:pPr>
            <a:endParaRPr lang="en-US" sz="1400">
              <a:solidFill>
                <a:srgbClr val="7F7F7F"/>
              </a:solidFill>
              <a:latin typeface="Calibri"/>
              <a:cs typeface="Calibri"/>
            </a:endParaRPr>
          </a:p>
          <a:p>
            <a:pPr marL="0" indent="0">
              <a:lnSpc>
                <a:spcPct val="100000"/>
              </a:lnSpc>
              <a:spcBef>
                <a:spcPts val="1400"/>
              </a:spcBef>
              <a:buFont typeface="Arial" panose="020B0604020202020204" pitchFamily="34" charset="0"/>
              <a:buNone/>
            </a:pPr>
            <a:endParaRPr lang="en-US" sz="2200">
              <a:solidFill>
                <a:srgbClr val="292929"/>
              </a:solidFill>
              <a:latin typeface="Abadi" panose="020B0604020104020204" pitchFamily="34" charset="0"/>
              <a:cs typeface="Calibri" panose="020F0502020204030204"/>
            </a:endParaRPr>
          </a:p>
          <a:p>
            <a:pPr marL="0" indent="0">
              <a:buFont typeface="Arial" panose="020B0604020202020204" pitchFamily="34" charset="0"/>
              <a:buNone/>
            </a:pPr>
            <a:endParaRPr lang="en-US">
              <a:cs typeface="Calibri" panose="020F0502020204030204"/>
            </a:endParaRPr>
          </a:p>
          <a:p>
            <a:endParaRPr lang="en-US">
              <a:cs typeface="Calibri" panose="020F0502020204030204"/>
            </a:endParaRPr>
          </a:p>
        </p:txBody>
      </p:sp>
      <p:sp>
        <p:nvSpPr>
          <p:cNvPr id="7" name="Prostokąt: zaokrąglone rogi 6">
            <a:extLst>
              <a:ext uri="{FF2B5EF4-FFF2-40B4-BE49-F238E27FC236}">
                <a16:creationId xmlns:a16="http://schemas.microsoft.com/office/drawing/2014/main" id="{00BAE8D8-2117-C8BB-C3DF-1B7BF7273D1A}"/>
              </a:ext>
            </a:extLst>
          </p:cNvPr>
          <p:cNvSpPr/>
          <p:nvPr/>
        </p:nvSpPr>
        <p:spPr>
          <a:xfrm>
            <a:off x="873513" y="1393901"/>
            <a:ext cx="2183779" cy="104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solidFill>
                  <a:schemeClr val="bg1"/>
                </a:solidFill>
                <a:ea typeface="Calibri"/>
                <a:cs typeface="Calibri"/>
              </a:rPr>
              <a:t>Load the 2 datasets:</a:t>
            </a:r>
            <a:br>
              <a:rPr lang="en-US" sz="1400" b="1" dirty="0">
                <a:ea typeface="Calibri"/>
                <a:cs typeface="Calibri"/>
              </a:rPr>
            </a:br>
            <a:r>
              <a:rPr lang="en-US" sz="1400" b="1" dirty="0">
                <a:ea typeface="+mn-lt"/>
                <a:cs typeface="+mn-lt"/>
              </a:rPr>
              <a:t>dataset_part_2</a:t>
            </a:r>
            <a:endParaRPr lang="en-US" sz="1400" b="1" dirty="0">
              <a:solidFill>
                <a:schemeClr val="bg1"/>
              </a:solidFill>
              <a:ea typeface="Calibri"/>
              <a:cs typeface="Calibri"/>
            </a:endParaRPr>
          </a:p>
          <a:p>
            <a:pPr algn="ctr"/>
            <a:r>
              <a:rPr lang="en-US" sz="1400" b="1" dirty="0">
                <a:ea typeface="+mn-lt"/>
                <a:cs typeface="+mn-lt"/>
              </a:rPr>
              <a:t>dataset_part_3</a:t>
            </a:r>
            <a:endParaRPr lang="en-US" b="1" dirty="0">
              <a:ea typeface="Calibri" panose="020F0502020204030204"/>
              <a:cs typeface="Calibri" panose="020F0502020204030204"/>
            </a:endParaRPr>
          </a:p>
        </p:txBody>
      </p:sp>
      <p:sp>
        <p:nvSpPr>
          <p:cNvPr id="9" name="Strzałka: w prawo 8">
            <a:extLst>
              <a:ext uri="{FF2B5EF4-FFF2-40B4-BE49-F238E27FC236}">
                <a16:creationId xmlns:a16="http://schemas.microsoft.com/office/drawing/2014/main" id="{9D6E6888-4F5B-F021-C6B4-895DFFB77C71}"/>
              </a:ext>
            </a:extLst>
          </p:cNvPr>
          <p:cNvSpPr/>
          <p:nvPr/>
        </p:nvSpPr>
        <p:spPr>
          <a:xfrm>
            <a:off x="3150220" y="1747024"/>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11" name="Prostokąt: zaokrąglone rogi 10">
            <a:extLst>
              <a:ext uri="{FF2B5EF4-FFF2-40B4-BE49-F238E27FC236}">
                <a16:creationId xmlns:a16="http://schemas.microsoft.com/office/drawing/2014/main" id="{F895B10A-BB28-4221-D277-F8A4E78296DA}"/>
              </a:ext>
            </a:extLst>
          </p:cNvPr>
          <p:cNvSpPr/>
          <p:nvPr/>
        </p:nvSpPr>
        <p:spPr>
          <a:xfrm>
            <a:off x="3614856" y="1421779"/>
            <a:ext cx="2183779" cy="104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err="1">
                <a:solidFill>
                  <a:schemeClr val="bg1"/>
                </a:solidFill>
                <a:ea typeface="+mn-lt"/>
                <a:cs typeface="+mn-lt"/>
              </a:rPr>
              <a:t>Numpy</a:t>
            </a:r>
            <a:r>
              <a:rPr lang="en-US" sz="1400" b="1" dirty="0">
                <a:solidFill>
                  <a:schemeClr val="bg1"/>
                </a:solidFill>
                <a:ea typeface="+mn-lt"/>
                <a:cs typeface="+mn-lt"/>
              </a:rPr>
              <a:t> Array from the 'Class' Column in the </a:t>
            </a:r>
            <a:r>
              <a:rPr lang="en-US" sz="1400" b="1" dirty="0">
                <a:ea typeface="+mn-lt"/>
                <a:cs typeface="+mn-lt"/>
              </a:rPr>
              <a:t>dataset_part_2</a:t>
            </a:r>
            <a:endParaRPr lang="pl-PL" b="1" dirty="0">
              <a:solidFill>
                <a:schemeClr val="bg1"/>
              </a:solidFill>
              <a:ea typeface="Calibri" panose="020F0502020204030204"/>
              <a:cs typeface="Calibri" panose="020F0502020204030204"/>
            </a:endParaRPr>
          </a:p>
        </p:txBody>
      </p:sp>
      <p:sp>
        <p:nvSpPr>
          <p:cNvPr id="13" name="Strzałka: w prawo 12">
            <a:extLst>
              <a:ext uri="{FF2B5EF4-FFF2-40B4-BE49-F238E27FC236}">
                <a16:creationId xmlns:a16="http://schemas.microsoft.com/office/drawing/2014/main" id="{739642C0-1632-2C06-F4B6-91105CCD1402}"/>
              </a:ext>
            </a:extLst>
          </p:cNvPr>
          <p:cNvSpPr/>
          <p:nvPr/>
        </p:nvSpPr>
        <p:spPr>
          <a:xfrm>
            <a:off x="5891559" y="1747024"/>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15" name="Prostokąt: zaokrąglone rogi 14">
            <a:extLst>
              <a:ext uri="{FF2B5EF4-FFF2-40B4-BE49-F238E27FC236}">
                <a16:creationId xmlns:a16="http://schemas.microsoft.com/office/drawing/2014/main" id="{245087D1-0E68-1855-973C-D66A6BF170EE}"/>
              </a:ext>
            </a:extLst>
          </p:cNvPr>
          <p:cNvSpPr/>
          <p:nvPr/>
        </p:nvSpPr>
        <p:spPr>
          <a:xfrm>
            <a:off x="6356194" y="1421778"/>
            <a:ext cx="2183780" cy="104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solidFill>
                  <a:schemeClr val="bg1"/>
                </a:solidFill>
                <a:ea typeface="+mn-lt"/>
                <a:cs typeface="+mn-lt"/>
              </a:rPr>
              <a:t>Standardization of the data in </a:t>
            </a:r>
            <a:r>
              <a:rPr lang="en-US" sz="1400" b="1" dirty="0">
                <a:ea typeface="+mn-lt"/>
                <a:cs typeface="+mn-lt"/>
              </a:rPr>
              <a:t>dataset_part_3</a:t>
            </a:r>
            <a:endParaRPr lang="pl-PL" b="1" dirty="0">
              <a:solidFill>
                <a:schemeClr val="bg1"/>
              </a:solidFill>
              <a:ea typeface="+mn-lt"/>
              <a:cs typeface="+mn-lt"/>
            </a:endParaRPr>
          </a:p>
          <a:p>
            <a:pPr algn="ctr"/>
            <a:r>
              <a:rPr lang="en-US" sz="1400" b="1" dirty="0">
                <a:solidFill>
                  <a:schemeClr val="bg1"/>
                </a:solidFill>
                <a:ea typeface="+mn-lt"/>
                <a:cs typeface="+mn-lt"/>
              </a:rPr>
              <a:t>using Standard Scaler from scikit-learn</a:t>
            </a:r>
            <a:endParaRPr lang="pl-PL" b="1">
              <a:solidFill>
                <a:schemeClr val="bg1"/>
              </a:solidFill>
              <a:ea typeface="Calibri"/>
              <a:cs typeface="Calibri"/>
            </a:endParaRPr>
          </a:p>
        </p:txBody>
      </p:sp>
      <p:sp>
        <p:nvSpPr>
          <p:cNvPr id="24" name="Prostokąt: zaokrąglone rogi 23">
            <a:extLst>
              <a:ext uri="{FF2B5EF4-FFF2-40B4-BE49-F238E27FC236}">
                <a16:creationId xmlns:a16="http://schemas.microsoft.com/office/drawing/2014/main" id="{19F1400E-BE03-053F-ED43-5613747662F9}"/>
              </a:ext>
            </a:extLst>
          </p:cNvPr>
          <p:cNvSpPr/>
          <p:nvPr/>
        </p:nvSpPr>
        <p:spPr>
          <a:xfrm>
            <a:off x="9097535" y="1421778"/>
            <a:ext cx="2183780" cy="104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solidFill>
                  <a:schemeClr val="bg1"/>
                </a:solidFill>
                <a:ea typeface="+mn-lt"/>
                <a:cs typeface="+mn-lt"/>
              </a:rPr>
              <a:t>Split data into training and testing sets</a:t>
            </a:r>
            <a:endParaRPr lang="pl-PL" b="1" dirty="0">
              <a:solidFill>
                <a:schemeClr val="bg1"/>
              </a:solidFill>
              <a:ea typeface="Calibri" panose="020F0502020204030204"/>
              <a:cs typeface="Calibri" panose="020F0502020204030204"/>
            </a:endParaRPr>
          </a:p>
        </p:txBody>
      </p:sp>
      <p:sp>
        <p:nvSpPr>
          <p:cNvPr id="25" name="Strzałka: w prawo 24">
            <a:extLst>
              <a:ext uri="{FF2B5EF4-FFF2-40B4-BE49-F238E27FC236}">
                <a16:creationId xmlns:a16="http://schemas.microsoft.com/office/drawing/2014/main" id="{946FBC28-8D99-671F-E157-592E982AD211}"/>
              </a:ext>
            </a:extLst>
          </p:cNvPr>
          <p:cNvSpPr/>
          <p:nvPr/>
        </p:nvSpPr>
        <p:spPr>
          <a:xfrm>
            <a:off x="8632900" y="1747024"/>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26" name="Strzałka: w prawo 25">
            <a:extLst>
              <a:ext uri="{FF2B5EF4-FFF2-40B4-BE49-F238E27FC236}">
                <a16:creationId xmlns:a16="http://schemas.microsoft.com/office/drawing/2014/main" id="{7ADBAC6C-76D3-0915-3DC1-BFE1EDB7E9D9}"/>
              </a:ext>
            </a:extLst>
          </p:cNvPr>
          <p:cNvSpPr/>
          <p:nvPr/>
        </p:nvSpPr>
        <p:spPr>
          <a:xfrm rot="5400000">
            <a:off x="10008217" y="2536902"/>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27" name="Prostokąt: zaokrąglone rogi 26">
            <a:extLst>
              <a:ext uri="{FF2B5EF4-FFF2-40B4-BE49-F238E27FC236}">
                <a16:creationId xmlns:a16="http://schemas.microsoft.com/office/drawing/2014/main" id="{58C55CC8-4016-EAB2-395F-587EFC3F2C35}"/>
              </a:ext>
            </a:extLst>
          </p:cNvPr>
          <p:cNvSpPr/>
          <p:nvPr/>
        </p:nvSpPr>
        <p:spPr>
          <a:xfrm>
            <a:off x="9097535" y="2982949"/>
            <a:ext cx="2183780" cy="104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ea typeface="Calibri"/>
                <a:cs typeface="Calibri"/>
              </a:rPr>
              <a:t>Create LR, SVM, DT &amp; KNN objects</a:t>
            </a:r>
          </a:p>
        </p:txBody>
      </p:sp>
      <p:sp>
        <p:nvSpPr>
          <p:cNvPr id="28" name="Prostokąt: zaokrąglone rogi 27">
            <a:extLst>
              <a:ext uri="{FF2B5EF4-FFF2-40B4-BE49-F238E27FC236}">
                <a16:creationId xmlns:a16="http://schemas.microsoft.com/office/drawing/2014/main" id="{19DC6690-4B83-3BDA-56ED-31FAEBF08101}"/>
              </a:ext>
            </a:extLst>
          </p:cNvPr>
          <p:cNvSpPr/>
          <p:nvPr/>
        </p:nvSpPr>
        <p:spPr>
          <a:xfrm>
            <a:off x="6356194" y="2982949"/>
            <a:ext cx="2183780" cy="104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ea typeface="Calibri"/>
                <a:cs typeface="Calibri"/>
              </a:rPr>
              <a:t>Fit the objects to the training sets</a:t>
            </a:r>
          </a:p>
        </p:txBody>
      </p:sp>
      <p:sp>
        <p:nvSpPr>
          <p:cNvPr id="29" name="Strzałka: w prawo 28">
            <a:extLst>
              <a:ext uri="{FF2B5EF4-FFF2-40B4-BE49-F238E27FC236}">
                <a16:creationId xmlns:a16="http://schemas.microsoft.com/office/drawing/2014/main" id="{76F8A81D-AE4E-04DE-9518-4E68F053C626}"/>
              </a:ext>
            </a:extLst>
          </p:cNvPr>
          <p:cNvSpPr/>
          <p:nvPr/>
        </p:nvSpPr>
        <p:spPr>
          <a:xfrm rot="10800000">
            <a:off x="8632900" y="3308194"/>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30" name="Strzałka: w prawo 29">
            <a:extLst>
              <a:ext uri="{FF2B5EF4-FFF2-40B4-BE49-F238E27FC236}">
                <a16:creationId xmlns:a16="http://schemas.microsoft.com/office/drawing/2014/main" id="{1C1B478F-25C3-B6FB-E713-F8E52A11B5DA}"/>
              </a:ext>
            </a:extLst>
          </p:cNvPr>
          <p:cNvSpPr/>
          <p:nvPr/>
        </p:nvSpPr>
        <p:spPr>
          <a:xfrm rot="10800000">
            <a:off x="5891558" y="3308194"/>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31" name="Prostokąt: zaokrąglone rogi 30">
            <a:extLst>
              <a:ext uri="{FF2B5EF4-FFF2-40B4-BE49-F238E27FC236}">
                <a16:creationId xmlns:a16="http://schemas.microsoft.com/office/drawing/2014/main" id="{821CA541-F1C7-A7DF-8C3D-E6B4B88F8B49}"/>
              </a:ext>
            </a:extLst>
          </p:cNvPr>
          <p:cNvSpPr/>
          <p:nvPr/>
        </p:nvSpPr>
        <p:spPr>
          <a:xfrm>
            <a:off x="3614852" y="2982949"/>
            <a:ext cx="2183780" cy="104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ea typeface="Calibri"/>
                <a:cs typeface="Calibri"/>
              </a:rPr>
              <a:t>Determine Hyperparameters and accuracy</a:t>
            </a:r>
          </a:p>
        </p:txBody>
      </p:sp>
      <p:sp>
        <p:nvSpPr>
          <p:cNvPr id="32" name="Prostokąt: zaokrąglone rogi 31">
            <a:extLst>
              <a:ext uri="{FF2B5EF4-FFF2-40B4-BE49-F238E27FC236}">
                <a16:creationId xmlns:a16="http://schemas.microsoft.com/office/drawing/2014/main" id="{F04925EF-59A5-E6D2-42FF-5CB9D55A6F55}"/>
              </a:ext>
            </a:extLst>
          </p:cNvPr>
          <p:cNvSpPr/>
          <p:nvPr/>
        </p:nvSpPr>
        <p:spPr>
          <a:xfrm>
            <a:off x="873511" y="2982949"/>
            <a:ext cx="2183780" cy="104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solidFill>
                  <a:schemeClr val="bg1"/>
                </a:solidFill>
                <a:ea typeface="+mn-lt"/>
                <a:cs typeface="+mn-lt"/>
              </a:rPr>
              <a:t>Plot Confusion Matrixes for each model</a:t>
            </a:r>
            <a:endParaRPr lang="pl-PL" sz="1400" b="1" dirty="0">
              <a:solidFill>
                <a:schemeClr val="bg1"/>
              </a:solidFill>
              <a:ea typeface="+mn-lt"/>
              <a:cs typeface="+mn-lt"/>
            </a:endParaRPr>
          </a:p>
        </p:txBody>
      </p:sp>
      <p:sp>
        <p:nvSpPr>
          <p:cNvPr id="35" name="Strzałka: w prawo 34">
            <a:extLst>
              <a:ext uri="{FF2B5EF4-FFF2-40B4-BE49-F238E27FC236}">
                <a16:creationId xmlns:a16="http://schemas.microsoft.com/office/drawing/2014/main" id="{0175F455-414A-0135-CF2A-062F33E38819}"/>
              </a:ext>
            </a:extLst>
          </p:cNvPr>
          <p:cNvSpPr/>
          <p:nvPr/>
        </p:nvSpPr>
        <p:spPr>
          <a:xfrm rot="10800000">
            <a:off x="3150217" y="3308194"/>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36" name="Strzałka: w prawo 35">
            <a:extLst>
              <a:ext uri="{FF2B5EF4-FFF2-40B4-BE49-F238E27FC236}">
                <a16:creationId xmlns:a16="http://schemas.microsoft.com/office/drawing/2014/main" id="{523EA423-3F0B-6928-55CB-E65FD4A80D94}"/>
              </a:ext>
            </a:extLst>
          </p:cNvPr>
          <p:cNvSpPr/>
          <p:nvPr/>
        </p:nvSpPr>
        <p:spPr>
          <a:xfrm rot="5400000">
            <a:off x="1784193" y="4088780"/>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400"/>
          </a:p>
        </p:txBody>
      </p:sp>
      <p:sp>
        <p:nvSpPr>
          <p:cNvPr id="37" name="Prostokąt: zaokrąglone rogi 36">
            <a:extLst>
              <a:ext uri="{FF2B5EF4-FFF2-40B4-BE49-F238E27FC236}">
                <a16:creationId xmlns:a16="http://schemas.microsoft.com/office/drawing/2014/main" id="{30D69A53-CE43-BB19-F876-20902110E8BE}"/>
              </a:ext>
            </a:extLst>
          </p:cNvPr>
          <p:cNvSpPr/>
          <p:nvPr/>
        </p:nvSpPr>
        <p:spPr>
          <a:xfrm>
            <a:off x="873510" y="4525534"/>
            <a:ext cx="2183780" cy="104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ea typeface="Calibri"/>
                <a:cs typeface="Calibri"/>
              </a:rPr>
              <a:t>Compare model accuracy to determine the best performing one</a:t>
            </a:r>
          </a:p>
        </p:txBody>
      </p:sp>
    </p:spTree>
    <p:extLst>
      <p:ext uri="{BB962C8B-B14F-4D97-AF65-F5344CB8AC3E}">
        <p14:creationId xmlns:p14="http://schemas.microsoft.com/office/powerpoint/2010/main" val="1726144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59264"/>
            <a:ext cx="10651570" cy="448759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rgbClr val="0948CB"/>
                </a:solidFill>
                <a:latin typeface="Abadi"/>
              </a:rPr>
              <a:t>Exploratory data analysis results:</a:t>
            </a:r>
            <a:endParaRPr lang="pl-PL" sz="1800" dirty="0">
              <a:solidFill>
                <a:srgbClr val="0948CB"/>
              </a:solidFill>
            </a:endParaRPr>
          </a:p>
          <a:p>
            <a:pPr>
              <a:lnSpc>
                <a:spcPct val="120000"/>
              </a:lnSpc>
            </a:pPr>
            <a:r>
              <a:rPr lang="en-US" sz="1600" b="1" dirty="0">
                <a:solidFill>
                  <a:schemeClr val="accent3">
                    <a:lumMod val="25000"/>
                  </a:schemeClr>
                </a:solidFill>
                <a:latin typeface="Calibri"/>
                <a:ea typeface="Calibri"/>
                <a:cs typeface="Calibri"/>
              </a:rPr>
              <a:t>4</a:t>
            </a:r>
            <a:r>
              <a:rPr lang="en-US" sz="1600" dirty="0">
                <a:solidFill>
                  <a:schemeClr val="accent3">
                    <a:lumMod val="25000"/>
                  </a:schemeClr>
                </a:solidFill>
                <a:latin typeface="Calibri"/>
                <a:ea typeface="Calibri"/>
                <a:cs typeface="Calibri"/>
              </a:rPr>
              <a:t> different launch sites were used for all the launches in the dataset</a:t>
            </a:r>
            <a:endParaRPr lang="en-US" sz="1600">
              <a:solidFill>
                <a:schemeClr val="accent3">
                  <a:lumMod val="25000"/>
                </a:schemeClr>
              </a:solidFill>
              <a:latin typeface="Calibri"/>
              <a:ea typeface="Calibri"/>
              <a:cs typeface="Calibri"/>
            </a:endParaRPr>
          </a:p>
          <a:p>
            <a:pPr>
              <a:lnSpc>
                <a:spcPct val="120000"/>
              </a:lnSpc>
            </a:pPr>
            <a:r>
              <a:rPr lang="en-US" sz="1600" dirty="0">
                <a:solidFill>
                  <a:schemeClr val="accent3">
                    <a:lumMod val="25000"/>
                  </a:schemeClr>
                </a:solidFill>
                <a:latin typeface="Calibri"/>
                <a:ea typeface="Calibri"/>
                <a:cs typeface="Calibri"/>
              </a:rPr>
              <a:t>Total payload mass carried by boosters launched by NASA (CRS) =</a:t>
            </a:r>
            <a:r>
              <a:rPr lang="en-US" sz="1600" dirty="0">
                <a:solidFill>
                  <a:schemeClr val="accent3">
                    <a:lumMod val="25000"/>
                  </a:schemeClr>
                </a:solidFill>
                <a:latin typeface="Calibri"/>
                <a:cs typeface="Calibri"/>
              </a:rPr>
              <a:t> </a:t>
            </a:r>
            <a:r>
              <a:rPr lang="en-US" sz="1600" b="1" dirty="0">
                <a:solidFill>
                  <a:schemeClr val="accent3">
                    <a:lumMod val="25000"/>
                  </a:schemeClr>
                </a:solidFill>
                <a:latin typeface="Calibri"/>
                <a:cs typeface="Calibri"/>
              </a:rPr>
              <a:t>45 596 kg</a:t>
            </a:r>
          </a:p>
          <a:p>
            <a:pPr>
              <a:lnSpc>
                <a:spcPct val="120000"/>
              </a:lnSpc>
            </a:pPr>
            <a:r>
              <a:rPr lang="en-US" sz="1600" dirty="0">
                <a:solidFill>
                  <a:schemeClr val="accent3">
                    <a:lumMod val="25000"/>
                  </a:schemeClr>
                </a:solidFill>
                <a:latin typeface="Calibri"/>
                <a:ea typeface="Calibri"/>
                <a:cs typeface="Calibri"/>
              </a:rPr>
              <a:t>Average payload mass carried by booster version F9 v1.1 =</a:t>
            </a:r>
            <a:r>
              <a:rPr lang="en-US" sz="1600" b="1" dirty="0">
                <a:solidFill>
                  <a:schemeClr val="accent3">
                    <a:lumMod val="25000"/>
                  </a:schemeClr>
                </a:solidFill>
                <a:latin typeface="Calibri"/>
                <a:cs typeface="Calibri"/>
              </a:rPr>
              <a:t> 2 928 </a:t>
            </a:r>
            <a:r>
              <a:rPr lang="en-US" sz="1600" b="1" dirty="0">
                <a:solidFill>
                  <a:schemeClr val="accent3">
                    <a:lumMod val="25000"/>
                  </a:schemeClr>
                </a:solidFill>
                <a:latin typeface="Calibri"/>
                <a:ea typeface="Calibri"/>
                <a:cs typeface="Calibri"/>
              </a:rPr>
              <a:t>kg</a:t>
            </a:r>
          </a:p>
          <a:p>
            <a:pPr>
              <a:lnSpc>
                <a:spcPct val="120000"/>
              </a:lnSpc>
            </a:pPr>
            <a:r>
              <a:rPr lang="en-US" sz="1600" dirty="0">
                <a:solidFill>
                  <a:schemeClr val="accent3">
                    <a:lumMod val="25000"/>
                  </a:schemeClr>
                </a:solidFill>
                <a:latin typeface="Calibri"/>
                <a:ea typeface="Calibri"/>
                <a:cs typeface="Calibri"/>
              </a:rPr>
              <a:t>First successful landing outcome on the ground pad was achieved on </a:t>
            </a:r>
            <a:r>
              <a:rPr lang="en-US" sz="1600" b="1" dirty="0">
                <a:solidFill>
                  <a:schemeClr val="accent3">
                    <a:lumMod val="25000"/>
                  </a:schemeClr>
                </a:solidFill>
                <a:latin typeface="Calibri"/>
                <a:ea typeface="Calibri"/>
                <a:cs typeface="Calibri"/>
              </a:rPr>
              <a:t>2015-12-22</a:t>
            </a:r>
            <a:endParaRPr lang="en-US" sz="1600" b="1" dirty="0" err="1">
              <a:solidFill>
                <a:schemeClr val="accent3">
                  <a:lumMod val="25000"/>
                </a:schemeClr>
              </a:solidFill>
              <a:latin typeface="Calibri"/>
              <a:ea typeface="Calibri"/>
              <a:cs typeface="Calibri"/>
            </a:endParaRPr>
          </a:p>
          <a:p>
            <a:pPr>
              <a:lnSpc>
                <a:spcPct val="120000"/>
              </a:lnSpc>
            </a:pPr>
            <a:r>
              <a:rPr lang="en-US" sz="1600" dirty="0">
                <a:solidFill>
                  <a:schemeClr val="accent3">
                    <a:lumMod val="25000"/>
                  </a:schemeClr>
                </a:solidFill>
                <a:latin typeface="Calibri"/>
                <a:ea typeface="Calibri"/>
                <a:cs typeface="Calibri"/>
              </a:rPr>
              <a:t>Boosters which have successfully landed on a drone ship and have payload mass greater than 4000 but less than 6000: </a:t>
            </a:r>
            <a:br>
              <a:rPr lang="en-US" sz="1600" dirty="0">
                <a:solidFill>
                  <a:schemeClr val="accent3">
                    <a:lumMod val="25000"/>
                  </a:schemeClr>
                </a:solidFill>
                <a:latin typeface="Calibri"/>
                <a:ea typeface="Calibri"/>
                <a:cs typeface="Calibri"/>
              </a:rPr>
            </a:br>
            <a:r>
              <a:rPr lang="en-US" sz="1600" b="1" dirty="0">
                <a:solidFill>
                  <a:schemeClr val="accent3">
                    <a:lumMod val="25000"/>
                  </a:schemeClr>
                </a:solidFill>
                <a:latin typeface="Calibri"/>
                <a:ea typeface="Calibri"/>
                <a:cs typeface="Calibri"/>
              </a:rPr>
              <a:t>F9 FT B1022, F9 FT B1026, F9 FT B1021.2, F9 FT B1031.2</a:t>
            </a:r>
            <a:endParaRPr lang="en-US">
              <a:solidFill>
                <a:schemeClr val="accent3">
                  <a:lumMod val="25000"/>
                </a:schemeClr>
              </a:solidFill>
            </a:endParaRPr>
          </a:p>
          <a:p>
            <a:pPr>
              <a:lnSpc>
                <a:spcPct val="120000"/>
              </a:lnSpc>
            </a:pPr>
            <a:r>
              <a:rPr lang="en-US" sz="1600" dirty="0">
                <a:solidFill>
                  <a:schemeClr val="accent3">
                    <a:lumMod val="25000"/>
                  </a:schemeClr>
                </a:solidFill>
                <a:latin typeface="Calibri"/>
                <a:ea typeface="Calibri"/>
                <a:cs typeface="Calibri"/>
              </a:rPr>
              <a:t>Total number of successful and failure mission outcomes:</a:t>
            </a:r>
            <a:br>
              <a:rPr lang="en-US" sz="1600" dirty="0">
                <a:solidFill>
                  <a:schemeClr val="accent3">
                    <a:lumMod val="25000"/>
                  </a:schemeClr>
                </a:solidFill>
                <a:latin typeface="Calibri"/>
                <a:ea typeface="Calibri"/>
                <a:cs typeface="Calibri"/>
              </a:rPr>
            </a:br>
            <a:r>
              <a:rPr lang="en-US" sz="1600" b="1" dirty="0">
                <a:solidFill>
                  <a:schemeClr val="accent3">
                    <a:lumMod val="25000"/>
                  </a:schemeClr>
                </a:solidFill>
                <a:latin typeface="Calibri"/>
                <a:ea typeface="Calibri"/>
                <a:cs typeface="Calibri"/>
              </a:rPr>
              <a:t>Failure (in flight) - 1, Success – 99, Success (payload status unclear) - 1</a:t>
            </a:r>
          </a:p>
          <a:p>
            <a:pPr>
              <a:lnSpc>
                <a:spcPct val="120000"/>
              </a:lnSpc>
            </a:pPr>
            <a:r>
              <a:rPr lang="en-US" sz="1600" dirty="0">
                <a:solidFill>
                  <a:schemeClr val="accent3">
                    <a:lumMod val="25000"/>
                  </a:schemeClr>
                </a:solidFill>
                <a:latin typeface="Calibri"/>
                <a:ea typeface="Calibri"/>
                <a:cs typeface="Calibri"/>
              </a:rPr>
              <a:t>Names of the </a:t>
            </a:r>
            <a:r>
              <a:rPr lang="en-US" sz="1600" dirty="0" err="1">
                <a:solidFill>
                  <a:schemeClr val="accent3">
                    <a:lumMod val="25000"/>
                  </a:schemeClr>
                </a:solidFill>
                <a:latin typeface="Calibri"/>
                <a:ea typeface="Calibri"/>
                <a:cs typeface="Calibri"/>
              </a:rPr>
              <a:t>booster_versions</a:t>
            </a:r>
            <a:r>
              <a:rPr lang="en-US" sz="1600" dirty="0">
                <a:solidFill>
                  <a:schemeClr val="accent3">
                    <a:lumMod val="25000"/>
                  </a:schemeClr>
                </a:solidFill>
                <a:latin typeface="Calibri"/>
                <a:ea typeface="Calibri"/>
                <a:cs typeface="Calibri"/>
              </a:rPr>
              <a:t> which have carried the maximum payload mass:</a:t>
            </a:r>
            <a:br>
              <a:rPr lang="en-US" sz="1600" dirty="0">
                <a:solidFill>
                  <a:schemeClr val="accent3">
                    <a:lumMod val="25000"/>
                  </a:schemeClr>
                </a:solidFill>
                <a:latin typeface="Calibri"/>
                <a:ea typeface="Calibri"/>
                <a:cs typeface="Calibri"/>
              </a:rPr>
            </a:br>
            <a:r>
              <a:rPr lang="en-US" sz="1600" b="1" dirty="0">
                <a:solidFill>
                  <a:schemeClr val="accent3">
                    <a:lumMod val="25000"/>
                  </a:schemeClr>
                </a:solidFill>
                <a:latin typeface="Calibri"/>
                <a:cs typeface="Calibri"/>
              </a:rPr>
              <a:t>F9 B5 B1048.4, F9 B5 B1049.4, F9 B5 B1051.3, F9 B5 B1056.4, F9 B5 B1048.5, F9 B5 B1051.4, F9 B5 B1049.5, F9 B5 B1060.2, F9 B5 B1058.3, F9 B5 B1051.6, F9 B5 B1060.3, F9 B5 B1049.7</a:t>
            </a:r>
            <a:br>
              <a:rPr lang="en-US" sz="1600" dirty="0">
                <a:solidFill>
                  <a:schemeClr val="accent3">
                    <a:lumMod val="25000"/>
                  </a:schemeClr>
                </a:solidFill>
                <a:latin typeface="Calibri"/>
                <a:ea typeface="Calibri"/>
                <a:cs typeface="Calibri"/>
              </a:rPr>
            </a:br>
            <a:endParaRPr lang="en-US" sz="1600" dirty="0">
              <a:solidFill>
                <a:schemeClr val="accent3">
                  <a:lumMod val="25000"/>
                </a:schemeClr>
              </a:solidFill>
              <a:latin typeface="Calibri"/>
              <a:ea typeface="Calibri"/>
              <a:cs typeface="Calibri"/>
            </a:endParaRPr>
          </a:p>
          <a:p>
            <a:pPr>
              <a:lnSpc>
                <a:spcPct val="120000"/>
              </a:lnSpc>
            </a:pPr>
            <a:endParaRPr lang="en-US" sz="1600" b="1" dirty="0">
              <a:solidFill>
                <a:schemeClr val="accent3">
                  <a:lumMod val="25000"/>
                </a:schemeClr>
              </a:solidFill>
              <a:latin typeface="Calibri"/>
              <a:ea typeface="Calibri"/>
              <a:cs typeface="Calibri"/>
            </a:endParaRPr>
          </a:p>
          <a:p>
            <a:pPr>
              <a:lnSpc>
                <a:spcPct val="100000"/>
              </a:lnSpc>
              <a:spcBef>
                <a:spcPts val="1400"/>
              </a:spcBef>
            </a:pPr>
            <a:endParaRPr lang="en-US" sz="1600" dirty="0">
              <a:solidFill>
                <a:schemeClr val="accent3">
                  <a:lumMod val="25000"/>
                </a:schemeClr>
              </a:solidFill>
              <a:latin typeface="Calibri"/>
              <a:ea typeface="Calibri"/>
              <a:cs typeface="Calibri"/>
            </a:endParaRPr>
          </a:p>
          <a:p>
            <a:pPr marL="0" indent="0">
              <a:lnSpc>
                <a:spcPct val="100000"/>
              </a:lnSpc>
              <a:spcBef>
                <a:spcPts val="1400"/>
              </a:spcBef>
              <a:buNone/>
            </a:pPr>
            <a:endParaRPr lang="en-US" sz="2200" dirty="0">
              <a:solidFill>
                <a:srgbClr val="292929"/>
              </a:solidFill>
              <a:latin typeface="Abadi"/>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87486"/>
            <a:ext cx="10651570" cy="37350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rgbClr val="0948CB"/>
                </a:solidFill>
                <a:latin typeface="Abadi"/>
              </a:rPr>
              <a:t>Exploratory data analysis results cont.:</a:t>
            </a:r>
            <a:endParaRPr lang="pl-PL" sz="1800" dirty="0">
              <a:solidFill>
                <a:srgbClr val="0948CB"/>
              </a:solidFill>
            </a:endParaRPr>
          </a:p>
          <a:p>
            <a:pPr>
              <a:lnSpc>
                <a:spcPct val="120000"/>
              </a:lnSpc>
              <a:spcBef>
                <a:spcPts val="1400"/>
              </a:spcBef>
            </a:pPr>
            <a:r>
              <a:rPr lang="en-US" sz="1600" dirty="0">
                <a:solidFill>
                  <a:schemeClr val="accent3">
                    <a:lumMod val="25000"/>
                  </a:schemeClr>
                </a:solidFill>
                <a:latin typeface="Calibri"/>
                <a:cs typeface="Calibri"/>
              </a:rPr>
              <a:t>Failed landing outcomes on the drone ship, their booster versions, and launch site names for year 2015:</a:t>
            </a:r>
            <a:br>
              <a:rPr lang="en-US" sz="1600" dirty="0">
                <a:solidFill>
                  <a:schemeClr val="accent3">
                    <a:lumMod val="25000"/>
                  </a:schemeClr>
                </a:solidFill>
                <a:latin typeface="Calibri"/>
                <a:cs typeface="Calibri"/>
              </a:rPr>
            </a:br>
            <a:r>
              <a:rPr lang="en-US" sz="1600" b="1" dirty="0">
                <a:solidFill>
                  <a:schemeClr val="accent3">
                    <a:lumMod val="25000"/>
                  </a:schemeClr>
                </a:solidFill>
                <a:latin typeface="Calibri"/>
                <a:cs typeface="Calibri"/>
              </a:rPr>
              <a:t>F9 v1.1 B1012 - CCAFS LC-40, F9 v1.1 B1015-CCAFS LC-40</a:t>
            </a:r>
          </a:p>
          <a:p>
            <a:pPr>
              <a:lnSpc>
                <a:spcPct val="120000"/>
              </a:lnSpc>
              <a:spcBef>
                <a:spcPts val="1400"/>
              </a:spcBef>
            </a:pPr>
            <a:r>
              <a:rPr lang="en-US" sz="1600" dirty="0">
                <a:solidFill>
                  <a:schemeClr val="accent3">
                    <a:lumMod val="25000"/>
                  </a:schemeClr>
                </a:solidFill>
                <a:latin typeface="Calibri"/>
                <a:cs typeface="Calibri"/>
              </a:rPr>
              <a:t>Landing outcomes (such as Failure (drone ship) or Success (ground pad)) between the date 2010-06-04 and 2017-03-20, in descending order:</a:t>
            </a:r>
          </a:p>
          <a:p>
            <a:pPr>
              <a:lnSpc>
                <a:spcPct val="120000"/>
              </a:lnSpc>
              <a:spcBef>
                <a:spcPts val="1400"/>
              </a:spcBef>
            </a:pPr>
            <a:endParaRPr lang="en-US" sz="1600" dirty="0">
              <a:solidFill>
                <a:schemeClr val="accent3">
                  <a:lumMod val="25000"/>
                </a:schemeClr>
              </a:solidFill>
              <a:latin typeface="Calibri"/>
              <a:cs typeface="Calibri"/>
            </a:endParaRPr>
          </a:p>
          <a:p>
            <a:pPr>
              <a:lnSpc>
                <a:spcPct val="120000"/>
              </a:lnSpc>
              <a:spcBef>
                <a:spcPts val="1400"/>
              </a:spcBef>
            </a:pPr>
            <a:endParaRPr lang="en-US" sz="1600" dirty="0">
              <a:solidFill>
                <a:schemeClr val="accent3">
                  <a:lumMod val="25000"/>
                </a:schemeClr>
              </a:solidFill>
              <a:latin typeface="Calibri"/>
              <a:ea typeface="Calibri"/>
              <a:cs typeface="Calibri"/>
            </a:endParaRPr>
          </a:p>
          <a:p>
            <a:pPr>
              <a:lnSpc>
                <a:spcPct val="120000"/>
              </a:lnSpc>
              <a:spcBef>
                <a:spcPts val="1400"/>
              </a:spcBef>
            </a:pPr>
            <a:endParaRPr lang="en-US" sz="1600" dirty="0">
              <a:solidFill>
                <a:schemeClr val="accent3">
                  <a:lumMod val="25000"/>
                </a:schemeClr>
              </a:solidFill>
              <a:latin typeface="Calibri"/>
              <a:cs typeface="Calibri"/>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graphicFrame>
        <p:nvGraphicFramePr>
          <p:cNvPr id="6" name="Tabela 5">
            <a:extLst>
              <a:ext uri="{FF2B5EF4-FFF2-40B4-BE49-F238E27FC236}">
                <a16:creationId xmlns:a16="http://schemas.microsoft.com/office/drawing/2014/main" id="{9222D035-3047-5422-FE8E-924FED73B53F}"/>
              </a:ext>
            </a:extLst>
          </p:cNvPr>
          <p:cNvGraphicFramePr>
            <a:graphicFrameLocks noGrp="1"/>
          </p:cNvGraphicFramePr>
          <p:nvPr>
            <p:extLst>
              <p:ext uri="{D42A27DB-BD31-4B8C-83A1-F6EECF244321}">
                <p14:modId xmlns:p14="http://schemas.microsoft.com/office/powerpoint/2010/main" val="2750315124"/>
              </p:ext>
            </p:extLst>
          </p:nvPr>
        </p:nvGraphicFramePr>
        <p:xfrm>
          <a:off x="1166518" y="3339630"/>
          <a:ext cx="5935978" cy="2331720"/>
        </p:xfrm>
        <a:graphic>
          <a:graphicData uri="http://schemas.openxmlformats.org/drawingml/2006/table">
            <a:tbl>
              <a:tblPr firstRow="1" bandRow="1">
                <a:tableStyleId>{5C22544A-7EE6-4342-B048-85BDC9FD1C3A}</a:tableStyleId>
              </a:tblPr>
              <a:tblGrid>
                <a:gridCol w="2967989">
                  <a:extLst>
                    <a:ext uri="{9D8B030D-6E8A-4147-A177-3AD203B41FA5}">
                      <a16:colId xmlns:a16="http://schemas.microsoft.com/office/drawing/2014/main" val="729606735"/>
                    </a:ext>
                  </a:extLst>
                </a:gridCol>
                <a:gridCol w="2967989">
                  <a:extLst>
                    <a:ext uri="{9D8B030D-6E8A-4147-A177-3AD203B41FA5}">
                      <a16:colId xmlns:a16="http://schemas.microsoft.com/office/drawing/2014/main" val="534608846"/>
                    </a:ext>
                  </a:extLst>
                </a:gridCol>
              </a:tblGrid>
              <a:tr h="117843">
                <a:tc>
                  <a:txBody>
                    <a:bodyPr/>
                    <a:lstStyle/>
                    <a:p>
                      <a:pPr algn="r" fontAlgn="ctr"/>
                      <a:r>
                        <a:rPr lang="en-US" sz="1200" noProof="0" dirty="0">
                          <a:effectLst/>
                        </a:rPr>
                        <a:t>Landing outcome</a:t>
                      </a:r>
                      <a:endParaRPr lang="en-US" sz="1200" b="0" noProof="0" dirty="0">
                        <a:effectLst/>
                      </a:endParaRPr>
                    </a:p>
                  </a:txBody>
                  <a:tcPr marL="76200" marR="76200" marT="38100" marB="38100" anchor="ctr"/>
                </a:tc>
                <a:tc>
                  <a:txBody>
                    <a:bodyPr/>
                    <a:lstStyle/>
                    <a:p>
                      <a:pPr algn="r" fontAlgn="ctr"/>
                      <a:r>
                        <a:rPr lang="en-US" sz="1200" noProof="0" dirty="0">
                          <a:effectLst/>
                        </a:rPr>
                        <a:t>COUNT</a:t>
                      </a:r>
                      <a:endParaRPr lang="en-US" sz="1200" b="0" noProof="0" dirty="0">
                        <a:effectLst/>
                      </a:endParaRPr>
                    </a:p>
                  </a:txBody>
                  <a:tcPr marL="76200" marR="76200" marT="38100" marB="38100" anchor="ctr"/>
                </a:tc>
                <a:extLst>
                  <a:ext uri="{0D108BD9-81ED-4DB2-BD59-A6C34878D82A}">
                    <a16:rowId xmlns:a16="http://schemas.microsoft.com/office/drawing/2014/main" val="3833399057"/>
                  </a:ext>
                </a:extLst>
              </a:tr>
              <a:tr h="117843">
                <a:tc>
                  <a:txBody>
                    <a:bodyPr/>
                    <a:lstStyle/>
                    <a:p>
                      <a:r>
                        <a:rPr lang="en-US" sz="1200" noProof="0" dirty="0">
                          <a:effectLst/>
                        </a:rPr>
                        <a:t>No attempt</a:t>
                      </a:r>
                    </a:p>
                  </a:txBody>
                  <a:tcPr marL="76200" marR="76200" marT="38100" marB="38100" anchor="ctr"/>
                </a:tc>
                <a:tc>
                  <a:txBody>
                    <a:bodyPr/>
                    <a:lstStyle/>
                    <a:p>
                      <a:pPr algn="r"/>
                      <a:r>
                        <a:rPr lang="en-US" sz="1200" noProof="0" dirty="0">
                          <a:effectLst/>
                        </a:rPr>
                        <a:t>10</a:t>
                      </a:r>
                    </a:p>
                  </a:txBody>
                  <a:tcPr marL="76200" marR="76200" marT="38100" marB="38100" anchor="ctr"/>
                </a:tc>
                <a:extLst>
                  <a:ext uri="{0D108BD9-81ED-4DB2-BD59-A6C34878D82A}">
                    <a16:rowId xmlns:a16="http://schemas.microsoft.com/office/drawing/2014/main" val="3960084188"/>
                  </a:ext>
                </a:extLst>
              </a:tr>
              <a:tr h="117843">
                <a:tc>
                  <a:txBody>
                    <a:bodyPr/>
                    <a:lstStyle/>
                    <a:p>
                      <a:r>
                        <a:rPr lang="en-US" sz="1200" noProof="0" dirty="0">
                          <a:effectLst/>
                        </a:rPr>
                        <a:t>Failure (drone ship)</a:t>
                      </a:r>
                    </a:p>
                  </a:txBody>
                  <a:tcPr marL="76200" marR="76200" marT="38100" marB="38100" anchor="ctr"/>
                </a:tc>
                <a:tc>
                  <a:txBody>
                    <a:bodyPr/>
                    <a:lstStyle/>
                    <a:p>
                      <a:pPr algn="r"/>
                      <a:r>
                        <a:rPr lang="en-US" sz="1200" noProof="0" dirty="0">
                          <a:effectLst/>
                        </a:rPr>
                        <a:t>5</a:t>
                      </a:r>
                    </a:p>
                  </a:txBody>
                  <a:tcPr marL="76200" marR="76200" marT="38100" marB="38100" anchor="ctr"/>
                </a:tc>
                <a:extLst>
                  <a:ext uri="{0D108BD9-81ED-4DB2-BD59-A6C34878D82A}">
                    <a16:rowId xmlns:a16="http://schemas.microsoft.com/office/drawing/2014/main" val="1949806106"/>
                  </a:ext>
                </a:extLst>
              </a:tr>
              <a:tr h="117843">
                <a:tc>
                  <a:txBody>
                    <a:bodyPr/>
                    <a:lstStyle/>
                    <a:p>
                      <a:r>
                        <a:rPr lang="en-US" sz="1200" noProof="0" dirty="0">
                          <a:effectLst/>
                        </a:rPr>
                        <a:t>Success (drone ship)</a:t>
                      </a:r>
                    </a:p>
                  </a:txBody>
                  <a:tcPr marL="76200" marR="76200" marT="38100" marB="38100" anchor="ctr"/>
                </a:tc>
                <a:tc>
                  <a:txBody>
                    <a:bodyPr/>
                    <a:lstStyle/>
                    <a:p>
                      <a:pPr algn="r"/>
                      <a:r>
                        <a:rPr lang="en-US" sz="1200" noProof="0" dirty="0">
                          <a:effectLst/>
                        </a:rPr>
                        <a:t>5</a:t>
                      </a:r>
                    </a:p>
                  </a:txBody>
                  <a:tcPr marL="76200" marR="76200" marT="38100" marB="38100" anchor="ctr"/>
                </a:tc>
                <a:extLst>
                  <a:ext uri="{0D108BD9-81ED-4DB2-BD59-A6C34878D82A}">
                    <a16:rowId xmlns:a16="http://schemas.microsoft.com/office/drawing/2014/main" val="4042377039"/>
                  </a:ext>
                </a:extLst>
              </a:tr>
              <a:tr h="117843">
                <a:tc>
                  <a:txBody>
                    <a:bodyPr/>
                    <a:lstStyle/>
                    <a:p>
                      <a:r>
                        <a:rPr lang="en-US" sz="1200" noProof="0" dirty="0">
                          <a:effectLst/>
                        </a:rPr>
                        <a:t>Controlled (ocean)</a:t>
                      </a:r>
                    </a:p>
                  </a:txBody>
                  <a:tcPr marL="76200" marR="76200" marT="38100" marB="38100" anchor="ctr"/>
                </a:tc>
                <a:tc>
                  <a:txBody>
                    <a:bodyPr/>
                    <a:lstStyle/>
                    <a:p>
                      <a:pPr algn="r"/>
                      <a:r>
                        <a:rPr lang="en-US" sz="1200" noProof="0" dirty="0">
                          <a:effectLst/>
                        </a:rPr>
                        <a:t>3</a:t>
                      </a:r>
                    </a:p>
                  </a:txBody>
                  <a:tcPr marL="76200" marR="76200" marT="38100" marB="38100" anchor="ctr"/>
                </a:tc>
                <a:extLst>
                  <a:ext uri="{0D108BD9-81ED-4DB2-BD59-A6C34878D82A}">
                    <a16:rowId xmlns:a16="http://schemas.microsoft.com/office/drawing/2014/main" val="4153264034"/>
                  </a:ext>
                </a:extLst>
              </a:tr>
              <a:tr h="117843">
                <a:tc>
                  <a:txBody>
                    <a:bodyPr/>
                    <a:lstStyle/>
                    <a:p>
                      <a:r>
                        <a:rPr lang="en-US" sz="1200" noProof="0" dirty="0">
                          <a:effectLst/>
                        </a:rPr>
                        <a:t>Success (ground pad)</a:t>
                      </a:r>
                    </a:p>
                  </a:txBody>
                  <a:tcPr marL="76200" marR="76200" marT="38100" marB="38100" anchor="ctr"/>
                </a:tc>
                <a:tc>
                  <a:txBody>
                    <a:bodyPr/>
                    <a:lstStyle/>
                    <a:p>
                      <a:pPr algn="r"/>
                      <a:r>
                        <a:rPr lang="en-US" sz="1200" noProof="0" dirty="0">
                          <a:effectLst/>
                        </a:rPr>
                        <a:t>3</a:t>
                      </a:r>
                    </a:p>
                  </a:txBody>
                  <a:tcPr marL="76200" marR="76200" marT="38100" marB="38100" anchor="ctr"/>
                </a:tc>
                <a:extLst>
                  <a:ext uri="{0D108BD9-81ED-4DB2-BD59-A6C34878D82A}">
                    <a16:rowId xmlns:a16="http://schemas.microsoft.com/office/drawing/2014/main" val="895004046"/>
                  </a:ext>
                </a:extLst>
              </a:tr>
              <a:tr h="117843">
                <a:tc>
                  <a:txBody>
                    <a:bodyPr/>
                    <a:lstStyle/>
                    <a:p>
                      <a:r>
                        <a:rPr lang="en-US" sz="1200" noProof="0" dirty="0">
                          <a:effectLst/>
                        </a:rPr>
                        <a:t>Failure (parachute)</a:t>
                      </a:r>
                    </a:p>
                  </a:txBody>
                  <a:tcPr marL="76200" marR="76200" marT="38100" marB="38100" anchor="ctr"/>
                </a:tc>
                <a:tc>
                  <a:txBody>
                    <a:bodyPr/>
                    <a:lstStyle/>
                    <a:p>
                      <a:pPr algn="r"/>
                      <a:r>
                        <a:rPr lang="en-US" sz="1200" noProof="0" dirty="0">
                          <a:effectLst/>
                        </a:rPr>
                        <a:t>2</a:t>
                      </a:r>
                    </a:p>
                  </a:txBody>
                  <a:tcPr marL="76200" marR="76200" marT="38100" marB="38100" anchor="ctr"/>
                </a:tc>
                <a:extLst>
                  <a:ext uri="{0D108BD9-81ED-4DB2-BD59-A6C34878D82A}">
                    <a16:rowId xmlns:a16="http://schemas.microsoft.com/office/drawing/2014/main" val="2082992200"/>
                  </a:ext>
                </a:extLst>
              </a:tr>
              <a:tr h="117843">
                <a:tc>
                  <a:txBody>
                    <a:bodyPr/>
                    <a:lstStyle/>
                    <a:p>
                      <a:r>
                        <a:rPr lang="en-US" sz="1200" noProof="0" dirty="0">
                          <a:effectLst/>
                        </a:rPr>
                        <a:t>Uncontrolled (ocean)</a:t>
                      </a:r>
                    </a:p>
                  </a:txBody>
                  <a:tcPr marL="76200" marR="76200" marT="38100" marB="38100" anchor="ctr"/>
                </a:tc>
                <a:tc>
                  <a:txBody>
                    <a:bodyPr/>
                    <a:lstStyle/>
                    <a:p>
                      <a:pPr algn="r"/>
                      <a:r>
                        <a:rPr lang="en-US" sz="1200" noProof="0" dirty="0">
                          <a:effectLst/>
                        </a:rPr>
                        <a:t>2</a:t>
                      </a:r>
                    </a:p>
                  </a:txBody>
                  <a:tcPr marL="76200" marR="76200" marT="38100" marB="38100" anchor="ctr"/>
                </a:tc>
                <a:extLst>
                  <a:ext uri="{0D108BD9-81ED-4DB2-BD59-A6C34878D82A}">
                    <a16:rowId xmlns:a16="http://schemas.microsoft.com/office/drawing/2014/main" val="1297286099"/>
                  </a:ext>
                </a:extLst>
              </a:tr>
              <a:tr h="210206">
                <a:tc>
                  <a:txBody>
                    <a:bodyPr/>
                    <a:lstStyle/>
                    <a:p>
                      <a:r>
                        <a:rPr lang="en-US" sz="1200" noProof="0" dirty="0">
                          <a:effectLst/>
                        </a:rPr>
                        <a:t>Precluded (drone ship)</a:t>
                      </a:r>
                    </a:p>
                  </a:txBody>
                  <a:tcPr marL="76200" marR="76200" marT="38100" marB="38100" anchor="ctr"/>
                </a:tc>
                <a:tc>
                  <a:txBody>
                    <a:bodyPr/>
                    <a:lstStyle/>
                    <a:p>
                      <a:pPr algn="r"/>
                      <a:r>
                        <a:rPr lang="en-US" sz="1200" noProof="0" dirty="0">
                          <a:effectLst/>
                        </a:rPr>
                        <a:t>1</a:t>
                      </a:r>
                    </a:p>
                  </a:txBody>
                  <a:tcPr marL="76200" marR="76200" marT="38100" marB="38100" anchor="ctr"/>
                </a:tc>
                <a:extLst>
                  <a:ext uri="{0D108BD9-81ED-4DB2-BD59-A6C34878D82A}">
                    <a16:rowId xmlns:a16="http://schemas.microsoft.com/office/drawing/2014/main" val="902346645"/>
                  </a:ext>
                </a:extLst>
              </a:tr>
            </a:tbl>
          </a:graphicData>
        </a:graphic>
      </p:graphicFrame>
    </p:spTree>
    <p:extLst>
      <p:ext uri="{BB962C8B-B14F-4D97-AF65-F5344CB8AC3E}">
        <p14:creationId xmlns:p14="http://schemas.microsoft.com/office/powerpoint/2010/main" val="101500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43930"/>
            <a:ext cx="10651570" cy="36785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rgbClr val="0948CB"/>
                </a:solidFill>
                <a:latin typeface="Abadi"/>
              </a:rPr>
              <a:t>Interactive analytics demo in screenshots</a:t>
            </a:r>
            <a:endParaRPr lang="en-US" sz="1800">
              <a:solidFill>
                <a:srgbClr val="0948CB"/>
              </a:solidFill>
            </a:endParaRPr>
          </a:p>
          <a:p>
            <a:pPr>
              <a:lnSpc>
                <a:spcPct val="100000"/>
              </a:lnSpc>
              <a:spcBef>
                <a:spcPts val="1400"/>
              </a:spcBef>
            </a:pPr>
            <a:r>
              <a:rPr lang="en-US" sz="1800" dirty="0">
                <a:solidFill>
                  <a:schemeClr val="tx1"/>
                </a:solidFill>
                <a:latin typeface="Abadi"/>
              </a:rPr>
              <a:t>Displayed and explained in the Section 2 of the presentation</a:t>
            </a:r>
          </a:p>
          <a:p>
            <a:pPr marL="0" indent="0">
              <a:lnSpc>
                <a:spcPct val="100000"/>
              </a:lnSpc>
              <a:spcBef>
                <a:spcPts val="1400"/>
              </a:spcBef>
              <a:buNone/>
            </a:pPr>
            <a:endParaRPr lang="en-US" sz="1800" dirty="0">
              <a:solidFill>
                <a:schemeClr val="tx1"/>
              </a:solidFill>
              <a:latin typeface="Abadi"/>
            </a:endParaRPr>
          </a:p>
          <a:p>
            <a:pPr marL="0" indent="0">
              <a:lnSpc>
                <a:spcPct val="100000"/>
              </a:lnSpc>
              <a:spcBef>
                <a:spcPts val="1400"/>
              </a:spcBef>
              <a:buNone/>
            </a:pPr>
            <a:r>
              <a:rPr lang="en-US" sz="1800" dirty="0">
                <a:solidFill>
                  <a:srgbClr val="0948CB"/>
                </a:solidFill>
                <a:latin typeface="Abadi"/>
              </a:rPr>
              <a:t>Predictive analysis results</a:t>
            </a:r>
          </a:p>
          <a:p>
            <a:pPr>
              <a:lnSpc>
                <a:spcPct val="100000"/>
              </a:lnSpc>
              <a:spcBef>
                <a:spcPts val="1400"/>
              </a:spcBef>
            </a:pPr>
            <a:r>
              <a:rPr lang="en-US" sz="1800" dirty="0">
                <a:solidFill>
                  <a:schemeClr val="tx1"/>
                </a:solidFill>
                <a:latin typeface="Abadi"/>
              </a:rPr>
              <a:t>Displayed and explained in the Section 5 of the presentation</a:t>
            </a:r>
          </a:p>
          <a:p>
            <a:pPr marL="0" indent="0">
              <a:lnSpc>
                <a:spcPct val="100000"/>
              </a:lnSpc>
              <a:spcBef>
                <a:spcPts val="1400"/>
              </a:spcBef>
              <a:buNone/>
            </a:pPr>
            <a:endParaRPr lang="en-US" sz="1800" dirty="0">
              <a:solidFill>
                <a:srgbClr val="0948CB"/>
              </a:solidFill>
              <a:latin typeface="Abadi"/>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118133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899" y="4343399"/>
            <a:ext cx="10517423" cy="1215144"/>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General success rate improved over time</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Most Launches took place at CCAFS SLC 40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11" name="Obraz 11">
            <a:extLst>
              <a:ext uri="{FF2B5EF4-FFF2-40B4-BE49-F238E27FC236}">
                <a16:creationId xmlns:a16="http://schemas.microsoft.com/office/drawing/2014/main" id="{866E4CA2-21E8-F4C3-1261-EAF7FA3F5F2E}"/>
              </a:ext>
            </a:extLst>
          </p:cNvPr>
          <p:cNvPicPr>
            <a:picLocks noChangeAspect="1"/>
          </p:cNvPicPr>
          <p:nvPr/>
        </p:nvPicPr>
        <p:blipFill>
          <a:blip r:embed="rId3"/>
          <a:stretch>
            <a:fillRect/>
          </a:stretch>
        </p:blipFill>
        <p:spPr>
          <a:xfrm>
            <a:off x="773289" y="1299314"/>
            <a:ext cx="10588977" cy="293292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4261682"/>
            <a:ext cx="10517421" cy="1572626"/>
          </a:xfrm>
          <a:prstGeom prst="rect">
            <a:avLst/>
          </a:prstGeom>
        </p:spPr>
        <p:txBody>
          <a:bodyPr lIns="91440" tIns="45720" rIns="91440" bIns="45720" anchor="t">
            <a:normAutofit/>
          </a:bodyPr>
          <a:lstStyle/>
          <a:p>
            <a:pPr>
              <a:lnSpc>
                <a:spcPct val="100000"/>
              </a:lnSpc>
              <a:spcBef>
                <a:spcPts val="1400"/>
              </a:spcBef>
            </a:pPr>
            <a:r>
              <a:rPr lang="en-CA" sz="2200" dirty="0">
                <a:ea typeface="+mn-lt"/>
                <a:cs typeface="+mn-lt"/>
              </a:rPr>
              <a:t>For the VAFB-SLC  launch site there are no  rockets  launched for payload mass greater than 10000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Obraz 5">
            <a:extLst>
              <a:ext uri="{FF2B5EF4-FFF2-40B4-BE49-F238E27FC236}">
                <a16:creationId xmlns:a16="http://schemas.microsoft.com/office/drawing/2014/main" id="{78B55466-6E62-393F-17B6-9BC0EECCCA9E}"/>
              </a:ext>
            </a:extLst>
          </p:cNvPr>
          <p:cNvPicPr>
            <a:picLocks noChangeAspect="1"/>
          </p:cNvPicPr>
          <p:nvPr/>
        </p:nvPicPr>
        <p:blipFill>
          <a:blip r:embed="rId3"/>
          <a:stretch>
            <a:fillRect/>
          </a:stretch>
        </p:blipFill>
        <p:spPr>
          <a:xfrm>
            <a:off x="773289" y="1303908"/>
            <a:ext cx="10588977" cy="284847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35344" y="1658781"/>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ES-L1, GEO, HEO &amp; SSO are the most successful orbit types launches.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r>
              <a:rPr lang="en-CA" sz="2200" dirty="0">
                <a:solidFill>
                  <a:schemeClr val="accent3">
                    <a:lumMod val="25000"/>
                  </a:schemeClr>
                </a:solidFill>
                <a:latin typeface="Abadi"/>
              </a:rPr>
              <a:t>SO, GTO &amp; ISS have the lowest success rate of all orbit types launches.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Obraz 5">
            <a:extLst>
              <a:ext uri="{FF2B5EF4-FFF2-40B4-BE49-F238E27FC236}">
                <a16:creationId xmlns:a16="http://schemas.microsoft.com/office/drawing/2014/main" id="{D1E68BAE-D0F8-EB81-117C-959F5711D1D0}"/>
              </a:ext>
            </a:extLst>
          </p:cNvPr>
          <p:cNvPicPr>
            <a:picLocks noChangeAspect="1"/>
          </p:cNvPicPr>
          <p:nvPr/>
        </p:nvPicPr>
        <p:blipFill>
          <a:blip r:embed="rId3"/>
          <a:stretch>
            <a:fillRect/>
          </a:stretch>
        </p:blipFill>
        <p:spPr>
          <a:xfrm>
            <a:off x="773290" y="1537306"/>
            <a:ext cx="5537199" cy="422553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80497"/>
            <a:ext cx="10517423" cy="1365663"/>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LEO orbit the Success appears related to the number of flights; on the other hand, there seems to be no relationship between flight number when in GTO orbit.</a:t>
            </a:r>
            <a:endParaRPr lang="pl-PL" dirty="0">
              <a:ea typeface="+mn-lt"/>
              <a:cs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Obraz 5">
            <a:extLst>
              <a:ext uri="{FF2B5EF4-FFF2-40B4-BE49-F238E27FC236}">
                <a16:creationId xmlns:a16="http://schemas.microsoft.com/office/drawing/2014/main" id="{676C4B87-DD44-2A33-8D1D-F04B166BC854}"/>
              </a:ext>
            </a:extLst>
          </p:cNvPr>
          <p:cNvPicPr>
            <a:picLocks noChangeAspect="1"/>
          </p:cNvPicPr>
          <p:nvPr/>
        </p:nvPicPr>
        <p:blipFill>
          <a:blip r:embed="rId3"/>
          <a:stretch>
            <a:fillRect/>
          </a:stretch>
        </p:blipFill>
        <p:spPr>
          <a:xfrm>
            <a:off x="773289" y="1293951"/>
            <a:ext cx="10588977" cy="284957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4315177"/>
            <a:ext cx="10611496" cy="1121070"/>
          </a:xfrm>
          <a:prstGeom prst="rect">
            <a:avLst/>
          </a:prstGeom>
        </p:spPr>
        <p:txBody>
          <a:bodyPr lIns="91440" tIns="45720" rIns="91440" bIns="45720" anchor="t">
            <a:normAutofit fontScale="92500" lnSpcReduction="10000"/>
          </a:bodyPr>
          <a:lstStyle/>
          <a:p>
            <a:r>
              <a:rPr lang="en-US" sz="2200" dirty="0">
                <a:solidFill>
                  <a:srgbClr val="000000"/>
                </a:solidFill>
                <a:latin typeface="Calibri"/>
                <a:cs typeface="Calibri"/>
              </a:rPr>
              <a:t>Only a small number of launches exceed Payload Mass of 8000.</a:t>
            </a:r>
          </a:p>
          <a:p>
            <a:r>
              <a:rPr lang="en-US" sz="2200" dirty="0">
                <a:solidFill>
                  <a:srgbClr val="000000"/>
                </a:solidFill>
                <a:latin typeface="Calibri"/>
                <a:cs typeface="Calibri"/>
              </a:rPr>
              <a:t>There are only few launches for orbits SO and GEO.</a:t>
            </a:r>
          </a:p>
          <a:p>
            <a:r>
              <a:rPr lang="en-US" sz="2200" dirty="0">
                <a:solidFill>
                  <a:srgbClr val="000000"/>
                </a:solidFill>
                <a:latin typeface="Calibri"/>
                <a:cs typeface="Calibri"/>
              </a:rPr>
              <a:t>Orbit ISS has the widest range of payload mass.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Obraz 5">
            <a:extLst>
              <a:ext uri="{FF2B5EF4-FFF2-40B4-BE49-F238E27FC236}">
                <a16:creationId xmlns:a16="http://schemas.microsoft.com/office/drawing/2014/main" id="{609D540B-6F5F-9528-412D-E9B1C1AF1A74}"/>
              </a:ext>
            </a:extLst>
          </p:cNvPr>
          <p:cNvPicPr>
            <a:picLocks noChangeAspect="1"/>
          </p:cNvPicPr>
          <p:nvPr/>
        </p:nvPicPr>
        <p:blipFill>
          <a:blip r:embed="rId3"/>
          <a:stretch>
            <a:fillRect/>
          </a:stretch>
        </p:blipFill>
        <p:spPr>
          <a:xfrm>
            <a:off x="773289" y="1293951"/>
            <a:ext cx="10607792" cy="28872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38826" y="1655831"/>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Sucess rate since 2013 kept increasing till 2020.</a:t>
            </a:r>
            <a:endParaRPr lang="pl-PL"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Obraz 5">
            <a:extLst>
              <a:ext uri="{FF2B5EF4-FFF2-40B4-BE49-F238E27FC236}">
                <a16:creationId xmlns:a16="http://schemas.microsoft.com/office/drawing/2014/main" id="{18290CD6-E05D-EFA4-B168-115AA26730A0}"/>
              </a:ext>
            </a:extLst>
          </p:cNvPr>
          <p:cNvPicPr>
            <a:picLocks noChangeAspect="1"/>
          </p:cNvPicPr>
          <p:nvPr/>
        </p:nvPicPr>
        <p:blipFill>
          <a:blip r:embed="rId3"/>
          <a:stretch>
            <a:fillRect/>
          </a:stretch>
        </p:blipFill>
        <p:spPr>
          <a:xfrm>
            <a:off x="773289" y="1565527"/>
            <a:ext cx="5546607" cy="423494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3492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4 unique launch 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Obraz 5" descr="Obraz zawierający tekst&#10;&#10;Opis wygenerowany automatycznie">
            <a:extLst>
              <a:ext uri="{FF2B5EF4-FFF2-40B4-BE49-F238E27FC236}">
                <a16:creationId xmlns:a16="http://schemas.microsoft.com/office/drawing/2014/main" id="{C117E854-5DFC-F8B4-DAE5-13B026DCAEC1}"/>
              </a:ext>
            </a:extLst>
          </p:cNvPr>
          <p:cNvPicPr>
            <a:picLocks noChangeAspect="1"/>
          </p:cNvPicPr>
          <p:nvPr/>
        </p:nvPicPr>
        <p:blipFill>
          <a:blip r:embed="rId3"/>
          <a:stretch>
            <a:fillRect/>
          </a:stretch>
        </p:blipFill>
        <p:spPr>
          <a:xfrm>
            <a:off x="5806252" y="2086647"/>
            <a:ext cx="5650089" cy="35407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5 records where launch sites begin with `CCA`</a:t>
            </a:r>
            <a:endParaRPr lang="pl-PL">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Obraz 5">
            <a:extLst>
              <a:ext uri="{FF2B5EF4-FFF2-40B4-BE49-F238E27FC236}">
                <a16:creationId xmlns:a16="http://schemas.microsoft.com/office/drawing/2014/main" id="{C20B9153-452D-0B6C-1BA4-90B4925A6860}"/>
              </a:ext>
            </a:extLst>
          </p:cNvPr>
          <p:cNvPicPr>
            <a:picLocks noChangeAspect="1"/>
          </p:cNvPicPr>
          <p:nvPr/>
        </p:nvPicPr>
        <p:blipFill>
          <a:blip r:embed="rId3"/>
          <a:stretch>
            <a:fillRect/>
          </a:stretch>
        </p:blipFill>
        <p:spPr>
          <a:xfrm>
            <a:off x="773289" y="2839481"/>
            <a:ext cx="10645421" cy="3098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677" y="186325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payload carried by boosters from NASA = 45 596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Obraz 5" descr="Obraz zawierający tekst, zrzut ekranu, monitor, ekran&#10;&#10;Opis wygenerowany automatycznie">
            <a:extLst>
              <a:ext uri="{FF2B5EF4-FFF2-40B4-BE49-F238E27FC236}">
                <a16:creationId xmlns:a16="http://schemas.microsoft.com/office/drawing/2014/main" id="{13DCF36C-9558-C7FB-A7E3-D963255D907B}"/>
              </a:ext>
            </a:extLst>
          </p:cNvPr>
          <p:cNvPicPr>
            <a:picLocks noChangeAspect="1"/>
          </p:cNvPicPr>
          <p:nvPr/>
        </p:nvPicPr>
        <p:blipFill>
          <a:blip r:embed="rId3"/>
          <a:stretch>
            <a:fillRect/>
          </a:stretch>
        </p:blipFill>
        <p:spPr>
          <a:xfrm>
            <a:off x="857956" y="2623837"/>
            <a:ext cx="8152459" cy="25416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40317" y="1876510"/>
            <a:ext cx="4017889" cy="392993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a:solidFill>
                  <a:srgbClr val="0B49CB"/>
                </a:solidFill>
                <a:latin typeface="Abadi"/>
              </a:rPr>
              <a:t>Summary of methodologies</a:t>
            </a:r>
            <a:endParaRPr lang="pl-PL" sz="1800">
              <a:solidFill>
                <a:srgbClr val="7030A0"/>
              </a:solidFill>
              <a:latin typeface="Abadi"/>
            </a:endParaRPr>
          </a:p>
          <a:p>
            <a:pPr>
              <a:lnSpc>
                <a:spcPct val="100000"/>
              </a:lnSpc>
              <a:spcBef>
                <a:spcPts val="1400"/>
              </a:spcBef>
            </a:pPr>
            <a:r>
              <a:rPr lang="en-US" sz="1600">
                <a:solidFill>
                  <a:schemeClr val="accent3">
                    <a:lumMod val="25000"/>
                  </a:schemeClr>
                </a:solidFill>
                <a:latin typeface="Abadi"/>
              </a:rPr>
              <a:t>Data collection using SpaceX API and Wikipedia Web Scraping</a:t>
            </a:r>
          </a:p>
          <a:p>
            <a:pPr>
              <a:lnSpc>
                <a:spcPct val="100000"/>
              </a:lnSpc>
              <a:spcBef>
                <a:spcPts val="1400"/>
              </a:spcBef>
            </a:pPr>
            <a:r>
              <a:rPr lang="en-US" sz="1600">
                <a:solidFill>
                  <a:schemeClr val="accent3">
                    <a:lumMod val="25000"/>
                  </a:schemeClr>
                </a:solidFill>
                <a:latin typeface="Abadi"/>
              </a:rPr>
              <a:t>Data Wrangling</a:t>
            </a:r>
          </a:p>
          <a:p>
            <a:pPr>
              <a:lnSpc>
                <a:spcPct val="100000"/>
              </a:lnSpc>
              <a:spcBef>
                <a:spcPts val="1400"/>
              </a:spcBef>
            </a:pPr>
            <a:r>
              <a:rPr lang="en-US" sz="1600">
                <a:solidFill>
                  <a:schemeClr val="accent3">
                    <a:lumMod val="25000"/>
                  </a:schemeClr>
                </a:solidFill>
                <a:latin typeface="Abadi"/>
              </a:rPr>
              <a:t>Exploratory Data Analysis (EDA) with SQL and Data Visualization</a:t>
            </a:r>
          </a:p>
          <a:p>
            <a:pPr>
              <a:lnSpc>
                <a:spcPct val="100000"/>
              </a:lnSpc>
              <a:spcBef>
                <a:spcPts val="1400"/>
              </a:spcBef>
            </a:pPr>
            <a:r>
              <a:rPr lang="en-US" sz="1600">
                <a:solidFill>
                  <a:schemeClr val="accent3">
                    <a:lumMod val="25000"/>
                  </a:schemeClr>
                </a:solidFill>
                <a:latin typeface="Abadi"/>
              </a:rPr>
              <a:t>Interactive visual analytics with Folium maps  </a:t>
            </a:r>
          </a:p>
          <a:p>
            <a:pPr>
              <a:lnSpc>
                <a:spcPct val="100000"/>
              </a:lnSpc>
              <a:spcBef>
                <a:spcPts val="1400"/>
              </a:spcBef>
            </a:pPr>
            <a:r>
              <a:rPr lang="en-US" sz="1600" err="1">
                <a:solidFill>
                  <a:schemeClr val="accent3">
                    <a:lumMod val="25000"/>
                  </a:schemeClr>
                </a:solidFill>
                <a:latin typeface="Abadi"/>
              </a:rPr>
              <a:t>Plotly</a:t>
            </a:r>
            <a:r>
              <a:rPr lang="en-US" sz="1600">
                <a:solidFill>
                  <a:schemeClr val="accent3">
                    <a:lumMod val="25000"/>
                  </a:schemeClr>
                </a:solidFill>
                <a:latin typeface="Abadi"/>
              </a:rPr>
              <a:t> Dash Dashboard</a:t>
            </a:r>
          </a:p>
          <a:p>
            <a:pPr>
              <a:lnSpc>
                <a:spcPct val="100000"/>
              </a:lnSpc>
              <a:spcBef>
                <a:spcPts val="1400"/>
              </a:spcBef>
            </a:pPr>
            <a:r>
              <a:rPr lang="en-US" sz="1600">
                <a:solidFill>
                  <a:schemeClr val="accent3">
                    <a:lumMod val="25000"/>
                  </a:schemeClr>
                </a:solidFill>
                <a:latin typeface="Abadi"/>
              </a:rPr>
              <a:t>Machine learning predictive analysis</a:t>
            </a:r>
          </a:p>
          <a:p>
            <a:pPr>
              <a:lnSpc>
                <a:spcPct val="100000"/>
              </a:lnSpc>
              <a:spcBef>
                <a:spcPts val="1400"/>
              </a:spcBef>
            </a:pPr>
            <a:endParaRPr lang="en-US" sz="1400">
              <a:solidFill>
                <a:schemeClr val="accent3">
                  <a:lumMod val="25000"/>
                </a:schemeClr>
              </a:solidFill>
              <a:latin typeface="Abadi"/>
            </a:endParaRPr>
          </a:p>
          <a:p>
            <a:pPr>
              <a:lnSpc>
                <a:spcPct val="100000"/>
              </a:lnSpc>
              <a:spcBef>
                <a:spcPts val="1400"/>
              </a:spcBef>
            </a:pPr>
            <a:endParaRPr lang="en-US" sz="1700">
              <a:solidFill>
                <a:schemeClr val="accent3">
                  <a:lumMod val="25000"/>
                </a:schemeClr>
              </a:solidFill>
              <a:latin typeface="Abadi"/>
            </a:endParaRPr>
          </a:p>
          <a:p>
            <a:pPr>
              <a:lnSpc>
                <a:spcPct val="100000"/>
              </a:lnSpc>
              <a:spcBef>
                <a:spcPts val="1400"/>
              </a:spcBef>
            </a:pPr>
            <a:endParaRPr lang="en-US" sz="170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470C7200-AAE2-E9FD-16EE-9504E2E9D1AB}"/>
              </a:ext>
            </a:extLst>
          </p:cNvPr>
          <p:cNvSpPr txBox="1">
            <a:spLocks/>
          </p:cNvSpPr>
          <p:nvPr/>
        </p:nvSpPr>
        <p:spPr>
          <a:xfrm>
            <a:off x="6357952" y="1876509"/>
            <a:ext cx="4017889" cy="313076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a:solidFill>
                  <a:srgbClr val="0B49CB"/>
                </a:solidFill>
                <a:latin typeface="Abadi"/>
              </a:rPr>
              <a:t>Summary of all results</a:t>
            </a:r>
          </a:p>
          <a:p>
            <a:pPr>
              <a:lnSpc>
                <a:spcPct val="100000"/>
              </a:lnSpc>
              <a:spcBef>
                <a:spcPts val="1400"/>
              </a:spcBef>
            </a:pPr>
            <a:r>
              <a:rPr lang="en-US" sz="1600">
                <a:solidFill>
                  <a:schemeClr val="accent3">
                    <a:lumMod val="25000"/>
                  </a:schemeClr>
                </a:solidFill>
                <a:latin typeface="Abadi"/>
              </a:rPr>
              <a:t>EDA Results</a:t>
            </a:r>
          </a:p>
          <a:p>
            <a:pPr>
              <a:lnSpc>
                <a:spcPct val="100000"/>
              </a:lnSpc>
              <a:spcBef>
                <a:spcPts val="1400"/>
              </a:spcBef>
            </a:pPr>
            <a:r>
              <a:rPr lang="en-US" sz="1600">
                <a:solidFill>
                  <a:schemeClr val="accent3">
                    <a:lumMod val="25000"/>
                  </a:schemeClr>
                </a:solidFill>
                <a:latin typeface="Abadi"/>
              </a:rPr>
              <a:t>Interactive analysis</a:t>
            </a:r>
          </a:p>
          <a:p>
            <a:pPr>
              <a:lnSpc>
                <a:spcPct val="100000"/>
              </a:lnSpc>
              <a:spcBef>
                <a:spcPts val="1400"/>
              </a:spcBef>
            </a:pPr>
            <a:r>
              <a:rPr lang="en-US" sz="1600">
                <a:solidFill>
                  <a:schemeClr val="accent3">
                    <a:lumMod val="25000"/>
                  </a:schemeClr>
                </a:solidFill>
                <a:latin typeface="Abadi"/>
              </a:rPr>
              <a:t>Predictive analysis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Average payload mass carried by booster version F9 v1.1 = 2 928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Obraz 5">
            <a:extLst>
              <a:ext uri="{FF2B5EF4-FFF2-40B4-BE49-F238E27FC236}">
                <a16:creationId xmlns:a16="http://schemas.microsoft.com/office/drawing/2014/main" id="{6A985667-62FD-683B-C462-6DA8792B5DF0}"/>
              </a:ext>
            </a:extLst>
          </p:cNvPr>
          <p:cNvPicPr>
            <a:picLocks noChangeAspect="1"/>
          </p:cNvPicPr>
          <p:nvPr/>
        </p:nvPicPr>
        <p:blipFill>
          <a:blip r:embed="rId3"/>
          <a:stretch>
            <a:fillRect/>
          </a:stretch>
        </p:blipFill>
        <p:spPr>
          <a:xfrm>
            <a:off x="773289" y="2463610"/>
            <a:ext cx="8265348" cy="268337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1351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landing outcome on the ground pad took place on 2015-12-22</a:t>
            </a:r>
            <a:endParaRPr lang="en-US" sz="2200" dirty="0">
              <a:solidFill>
                <a:schemeClr val="accent3">
                  <a:lumMod val="25000"/>
                </a:schemeClr>
              </a:solidFill>
              <a:latin typeface="Abadi"/>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Obraz 5">
            <a:extLst>
              <a:ext uri="{FF2B5EF4-FFF2-40B4-BE49-F238E27FC236}">
                <a16:creationId xmlns:a16="http://schemas.microsoft.com/office/drawing/2014/main" id="{6A2520E1-566C-2DF2-BDAE-AA0FF283F64D}"/>
              </a:ext>
            </a:extLst>
          </p:cNvPr>
          <p:cNvPicPr>
            <a:picLocks noChangeAspect="1"/>
          </p:cNvPicPr>
          <p:nvPr/>
        </p:nvPicPr>
        <p:blipFill>
          <a:blip r:embed="rId3"/>
          <a:stretch>
            <a:fillRect/>
          </a:stretch>
        </p:blipFill>
        <p:spPr>
          <a:xfrm>
            <a:off x="773289" y="2382359"/>
            <a:ext cx="8011348" cy="24037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Obraz 2" descr="Obraz zawierający tekst&#10;&#10;Opis wygenerowany automatycznie">
            <a:extLst>
              <a:ext uri="{FF2B5EF4-FFF2-40B4-BE49-F238E27FC236}">
                <a16:creationId xmlns:a16="http://schemas.microsoft.com/office/drawing/2014/main" id="{5AF9F87A-CAFF-967C-B2F6-4F8C920398DD}"/>
              </a:ext>
            </a:extLst>
          </p:cNvPr>
          <p:cNvPicPr>
            <a:picLocks noChangeAspect="1"/>
          </p:cNvPicPr>
          <p:nvPr/>
        </p:nvPicPr>
        <p:blipFill>
          <a:blip r:embed="rId3"/>
          <a:stretch>
            <a:fillRect/>
          </a:stretch>
        </p:blipFill>
        <p:spPr>
          <a:xfrm>
            <a:off x="773289" y="2688330"/>
            <a:ext cx="9366014" cy="228097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900"/>
              </a:spcBef>
            </a:pPr>
            <a:r>
              <a:rPr lang="en-US" sz="2200" dirty="0">
                <a:solidFill>
                  <a:schemeClr val="accent3">
                    <a:lumMod val="25000"/>
                  </a:schemeClr>
                </a:solidFill>
                <a:latin typeface="Abadi"/>
              </a:rPr>
              <a:t>Success: 100 </a:t>
            </a:r>
            <a:endParaRPr lang="en-US" sz="2200">
              <a:solidFill>
                <a:schemeClr val="accent3">
                  <a:lumMod val="25000"/>
                </a:schemeClr>
              </a:solidFill>
              <a:latin typeface="Abadi" panose="020B0604020104020204" pitchFamily="34" charset="0"/>
            </a:endParaRPr>
          </a:p>
          <a:p>
            <a:pPr>
              <a:lnSpc>
                <a:spcPct val="100000"/>
              </a:lnSpc>
              <a:spcBef>
                <a:spcPts val="900"/>
              </a:spcBef>
            </a:pPr>
            <a:r>
              <a:rPr lang="en-US" sz="2200" dirty="0">
                <a:solidFill>
                  <a:schemeClr val="accent3">
                    <a:lumMod val="25000"/>
                  </a:schemeClr>
                </a:solidFill>
                <a:latin typeface="Abadi"/>
              </a:rPr>
              <a:t>Failure: 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Obraz 5" descr="Obraz zawierający tekst&#10;&#10;Opis wygenerowany automatycznie">
            <a:extLst>
              <a:ext uri="{FF2B5EF4-FFF2-40B4-BE49-F238E27FC236}">
                <a16:creationId xmlns:a16="http://schemas.microsoft.com/office/drawing/2014/main" id="{A92E4568-F742-E075-E878-C64537682F18}"/>
              </a:ext>
            </a:extLst>
          </p:cNvPr>
          <p:cNvPicPr>
            <a:picLocks noChangeAspect="1"/>
          </p:cNvPicPr>
          <p:nvPr/>
        </p:nvPicPr>
        <p:blipFill>
          <a:blip r:embed="rId3"/>
          <a:stretch>
            <a:fillRect/>
          </a:stretch>
        </p:blipFill>
        <p:spPr>
          <a:xfrm>
            <a:off x="765718" y="2761631"/>
            <a:ext cx="8811321" cy="28308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40899" y="1524589"/>
            <a:ext cx="3903589" cy="46241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12 versions of boosters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Obraz 5" descr="Obraz zawierający tekst&#10;&#10;Opis wygenerowany automatycznie">
            <a:extLst>
              <a:ext uri="{FF2B5EF4-FFF2-40B4-BE49-F238E27FC236}">
                <a16:creationId xmlns:a16="http://schemas.microsoft.com/office/drawing/2014/main" id="{A4EB0102-D18F-DE07-6626-E54FF4E67771}"/>
              </a:ext>
            </a:extLst>
          </p:cNvPr>
          <p:cNvPicPr>
            <a:picLocks noChangeAspect="1"/>
          </p:cNvPicPr>
          <p:nvPr/>
        </p:nvPicPr>
        <p:blipFill>
          <a:blip r:embed="rId3"/>
          <a:stretch>
            <a:fillRect/>
          </a:stretch>
        </p:blipFill>
        <p:spPr>
          <a:xfrm>
            <a:off x="822207" y="1525110"/>
            <a:ext cx="6741347" cy="39197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on a drone ship, their booster versions, and launch site names for a year 2015</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Obraz 5" descr="Obraz zawierający tekst&#10;&#10;Opis wygenerowany automatycznie">
            <a:extLst>
              <a:ext uri="{FF2B5EF4-FFF2-40B4-BE49-F238E27FC236}">
                <a16:creationId xmlns:a16="http://schemas.microsoft.com/office/drawing/2014/main" id="{972B13D1-BB69-B0EC-0068-AE5D65064807}"/>
              </a:ext>
            </a:extLst>
          </p:cNvPr>
          <p:cNvPicPr>
            <a:picLocks noChangeAspect="1"/>
          </p:cNvPicPr>
          <p:nvPr/>
        </p:nvPicPr>
        <p:blipFill>
          <a:blip r:embed="rId3"/>
          <a:stretch>
            <a:fillRect/>
          </a:stretch>
        </p:blipFill>
        <p:spPr>
          <a:xfrm>
            <a:off x="765718" y="2981908"/>
            <a:ext cx="8876371" cy="24646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759029" cy="33477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Number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Obraz 5" descr="Obraz zawierający tekst&#10;&#10;Opis wygenerowany automatycznie">
            <a:extLst>
              <a:ext uri="{FF2B5EF4-FFF2-40B4-BE49-F238E27FC236}">
                <a16:creationId xmlns:a16="http://schemas.microsoft.com/office/drawing/2014/main" id="{4BD2273F-2582-B62E-E2AB-BA05A2DE159F}"/>
              </a:ext>
            </a:extLst>
          </p:cNvPr>
          <p:cNvPicPr>
            <a:picLocks noChangeAspect="1"/>
          </p:cNvPicPr>
          <p:nvPr/>
        </p:nvPicPr>
        <p:blipFill>
          <a:blip r:embed="rId3"/>
          <a:stretch>
            <a:fillRect/>
          </a:stretch>
        </p:blipFill>
        <p:spPr>
          <a:xfrm>
            <a:off x="6815255" y="1667101"/>
            <a:ext cx="4629613" cy="394196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a:t>
            </a:r>
          </a:p>
        </p:txBody>
      </p:sp>
      <p:pic>
        <p:nvPicPr>
          <p:cNvPr id="6" name="Obraz 6" descr="Obraz zawierający mapa&#10;&#10;Opis wygenerowany automatycznie">
            <a:extLst>
              <a:ext uri="{FF2B5EF4-FFF2-40B4-BE49-F238E27FC236}">
                <a16:creationId xmlns:a16="http://schemas.microsoft.com/office/drawing/2014/main" id="{163F5E14-62EA-61D5-A352-2672FFF043B0}"/>
              </a:ext>
            </a:extLst>
          </p:cNvPr>
          <p:cNvPicPr>
            <a:picLocks noChangeAspect="1"/>
          </p:cNvPicPr>
          <p:nvPr/>
        </p:nvPicPr>
        <p:blipFill>
          <a:blip r:embed="rId3"/>
          <a:stretch>
            <a:fillRect/>
          </a:stretch>
        </p:blipFill>
        <p:spPr>
          <a:xfrm>
            <a:off x="773289" y="1699103"/>
            <a:ext cx="10645422" cy="34692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a:t>
            </a:r>
          </a:p>
        </p:txBody>
      </p:sp>
      <p:pic>
        <p:nvPicPr>
          <p:cNvPr id="4" name="Obraz 6" descr="Obraz zawierający mapa&#10;&#10;Opis wygenerowany automatycznie">
            <a:extLst>
              <a:ext uri="{FF2B5EF4-FFF2-40B4-BE49-F238E27FC236}">
                <a16:creationId xmlns:a16="http://schemas.microsoft.com/office/drawing/2014/main" id="{92769298-E4A6-0418-4EDF-026EBF4D4855}"/>
              </a:ext>
            </a:extLst>
          </p:cNvPr>
          <p:cNvPicPr>
            <a:picLocks noChangeAspect="1"/>
          </p:cNvPicPr>
          <p:nvPr/>
        </p:nvPicPr>
        <p:blipFill>
          <a:blip r:embed="rId3"/>
          <a:stretch>
            <a:fillRect/>
          </a:stretch>
        </p:blipFill>
        <p:spPr>
          <a:xfrm>
            <a:off x="4282253" y="1304876"/>
            <a:ext cx="3589867" cy="2855952"/>
          </a:xfrm>
          <a:prstGeom prst="rect">
            <a:avLst/>
          </a:prstGeom>
        </p:spPr>
      </p:pic>
      <p:pic>
        <p:nvPicPr>
          <p:cNvPr id="7" name="Obraz 7">
            <a:extLst>
              <a:ext uri="{FF2B5EF4-FFF2-40B4-BE49-F238E27FC236}">
                <a16:creationId xmlns:a16="http://schemas.microsoft.com/office/drawing/2014/main" id="{4ABEBE84-4395-B13C-0C88-9A8025A89F61}"/>
              </a:ext>
            </a:extLst>
          </p:cNvPr>
          <p:cNvPicPr>
            <a:picLocks noChangeAspect="1"/>
          </p:cNvPicPr>
          <p:nvPr/>
        </p:nvPicPr>
        <p:blipFill>
          <a:blip r:embed="rId4"/>
          <a:stretch>
            <a:fillRect/>
          </a:stretch>
        </p:blipFill>
        <p:spPr>
          <a:xfrm>
            <a:off x="500473" y="1304412"/>
            <a:ext cx="3778015" cy="2856880"/>
          </a:xfrm>
          <a:prstGeom prst="rect">
            <a:avLst/>
          </a:prstGeom>
        </p:spPr>
      </p:pic>
      <p:pic>
        <p:nvPicPr>
          <p:cNvPr id="8" name="Obraz 8" descr="Obraz zawierający tekst, mapa, wewnątrz&#10;&#10;Opis wygenerowany automatycznie">
            <a:extLst>
              <a:ext uri="{FF2B5EF4-FFF2-40B4-BE49-F238E27FC236}">
                <a16:creationId xmlns:a16="http://schemas.microsoft.com/office/drawing/2014/main" id="{EB430D8C-185B-702A-C240-7CA7BB1B6B3F}"/>
              </a:ext>
            </a:extLst>
          </p:cNvPr>
          <p:cNvPicPr>
            <a:picLocks noChangeAspect="1"/>
          </p:cNvPicPr>
          <p:nvPr/>
        </p:nvPicPr>
        <p:blipFill>
          <a:blip r:embed="rId5"/>
          <a:stretch>
            <a:fillRect/>
          </a:stretch>
        </p:blipFill>
        <p:spPr>
          <a:xfrm>
            <a:off x="7593660" y="1303750"/>
            <a:ext cx="4097866" cy="4363390"/>
          </a:xfrm>
          <a:prstGeom prst="rect">
            <a:avLst/>
          </a:prstGeom>
        </p:spPr>
      </p:pic>
      <p:sp>
        <p:nvSpPr>
          <p:cNvPr id="10" name="pole tekstowe 9">
            <a:extLst>
              <a:ext uri="{FF2B5EF4-FFF2-40B4-BE49-F238E27FC236}">
                <a16:creationId xmlns:a16="http://schemas.microsoft.com/office/drawing/2014/main" id="{1AD62CDE-7BC1-ED43-717F-C8C60EC5F048}"/>
              </a:ext>
            </a:extLst>
          </p:cNvPr>
          <p:cNvSpPr txBox="1"/>
          <p:nvPr/>
        </p:nvSpPr>
        <p:spPr>
          <a:xfrm>
            <a:off x="564444" y="4299184"/>
            <a:ext cx="68768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There are 4 Launch sites 3 on the East coast and 1 on the West coast</a:t>
            </a:r>
            <a:endParaRPr lang="pl-PL"/>
          </a:p>
          <a:p>
            <a:pPr marL="285750" indent="-285750">
              <a:buFont typeface="Arial"/>
              <a:buChar char="•"/>
            </a:pPr>
            <a:r>
              <a:rPr lang="en-US" dirty="0">
                <a:cs typeface="Calibri"/>
              </a:rPr>
              <a:t>The sites are located near the sea, but also close to the key infrastructure like railroads and highways.</a:t>
            </a:r>
          </a:p>
          <a:p>
            <a:pPr marL="285750" indent="-285750">
              <a:buFont typeface="Arial"/>
              <a:buChar char="•"/>
            </a:pPr>
            <a:endParaRPr lang="en-US" dirty="0">
              <a:cs typeface="Calibri"/>
            </a:endParaRPr>
          </a:p>
        </p:txBody>
      </p:sp>
    </p:spTree>
    <p:extLst>
      <p:ext uri="{BB962C8B-B14F-4D97-AF65-F5344CB8AC3E}">
        <p14:creationId xmlns:p14="http://schemas.microsoft.com/office/powerpoint/2010/main" val="1343172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65770" y="1620013"/>
            <a:ext cx="10530205" cy="41844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a:solidFill>
                  <a:srgbClr val="0B49CB"/>
                </a:solidFill>
                <a:latin typeface="Abadi"/>
              </a:rPr>
              <a:t>Project background and context</a:t>
            </a:r>
            <a:endParaRPr lang="pl-PL" sz="1800">
              <a:solidFill>
                <a:srgbClr val="0B49CB"/>
              </a:solidFill>
              <a:latin typeface="Abadi"/>
            </a:endParaRPr>
          </a:p>
          <a:p>
            <a:pPr marL="0" indent="0">
              <a:spcBef>
                <a:spcPts val="1400"/>
              </a:spcBef>
              <a:buNone/>
            </a:pPr>
            <a:r>
              <a:rPr lang="en-US" sz="1600">
                <a:solidFill>
                  <a:schemeClr val="accent3">
                    <a:lumMod val="25000"/>
                  </a:schemeClr>
                </a:solidFill>
                <a:latin typeface="Abadi"/>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marL="0" indent="0">
              <a:lnSpc>
                <a:spcPct val="100000"/>
              </a:lnSpc>
              <a:spcBef>
                <a:spcPts val="400"/>
              </a:spcBef>
              <a:buNone/>
            </a:pPr>
            <a:endParaRPr lang="en-US" sz="2200">
              <a:solidFill>
                <a:schemeClr val="accent3">
                  <a:lumMod val="25000"/>
                </a:schemeClr>
              </a:solidFill>
              <a:latin typeface="Abadi"/>
            </a:endParaRPr>
          </a:p>
          <a:p>
            <a:pPr marL="0" indent="0">
              <a:spcBef>
                <a:spcPts val="1400"/>
              </a:spcBef>
              <a:buNone/>
            </a:pPr>
            <a:r>
              <a:rPr lang="en-US" sz="1800">
                <a:solidFill>
                  <a:srgbClr val="0B49CB"/>
                </a:solidFill>
                <a:latin typeface="Abadi"/>
              </a:rPr>
              <a:t>Problems you want to find answers</a:t>
            </a:r>
            <a:endParaRPr lang="en-US" sz="1800">
              <a:solidFill>
                <a:srgbClr val="0B49CB"/>
              </a:solidFill>
            </a:endParaRPr>
          </a:p>
          <a:p>
            <a:pPr marL="285750" indent="-285750">
              <a:spcBef>
                <a:spcPts val="1400"/>
              </a:spcBef>
            </a:pPr>
            <a:r>
              <a:rPr lang="en-US" sz="1600">
                <a:solidFill>
                  <a:schemeClr val="accent3">
                    <a:lumMod val="25000"/>
                  </a:schemeClr>
                </a:solidFill>
                <a:latin typeface="Abadi"/>
              </a:rPr>
              <a:t>What makes the successful launch a success.</a:t>
            </a:r>
            <a:endParaRPr lang="en-US" sz="1600" err="1">
              <a:solidFill>
                <a:schemeClr val="accent3">
                  <a:lumMod val="25000"/>
                </a:schemeClr>
              </a:solidFill>
              <a:latin typeface="Abadi" panose="020B0604020104020204" pitchFamily="34" charset="0"/>
            </a:endParaRPr>
          </a:p>
          <a:p>
            <a:pPr marL="285750" indent="-285750">
              <a:spcBef>
                <a:spcPts val="1400"/>
              </a:spcBef>
            </a:pPr>
            <a:r>
              <a:rPr lang="en-US" sz="1600">
                <a:solidFill>
                  <a:schemeClr val="accent3">
                    <a:lumMod val="25000"/>
                  </a:schemeClr>
                </a:solidFill>
                <a:latin typeface="Abadi"/>
              </a:rPr>
              <a:t>Can we predict if the Falcon 9 first stage will land successfully based on available data.</a:t>
            </a:r>
          </a:p>
          <a:p>
            <a:pPr marL="0" indent="0">
              <a:spcBef>
                <a:spcPts val="1400"/>
              </a:spcBef>
              <a:buNone/>
            </a:pPr>
            <a:endParaRPr lang="en-US" sz="22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map</a:t>
            </a:r>
          </a:p>
        </p:txBody>
      </p:sp>
      <p:pic>
        <p:nvPicPr>
          <p:cNvPr id="2" name="Obraz 3" descr="Obraz zawierający mapa&#10;&#10;Opis wygenerowany automatycznie">
            <a:extLst>
              <a:ext uri="{FF2B5EF4-FFF2-40B4-BE49-F238E27FC236}">
                <a16:creationId xmlns:a16="http://schemas.microsoft.com/office/drawing/2014/main" id="{5071C70B-9F09-DC38-B32C-1E9A04AB74D2}"/>
              </a:ext>
            </a:extLst>
          </p:cNvPr>
          <p:cNvPicPr>
            <a:picLocks noChangeAspect="1"/>
          </p:cNvPicPr>
          <p:nvPr/>
        </p:nvPicPr>
        <p:blipFill>
          <a:blip r:embed="rId3"/>
          <a:stretch>
            <a:fillRect/>
          </a:stretch>
        </p:blipFill>
        <p:spPr>
          <a:xfrm>
            <a:off x="773289" y="1660159"/>
            <a:ext cx="10636014" cy="330249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map</a:t>
            </a:r>
          </a:p>
        </p:txBody>
      </p:sp>
      <p:pic>
        <p:nvPicPr>
          <p:cNvPr id="4" name="Obraz 4" descr="Obraz zawierający stacjonarne, koperta, dokument&#10;&#10;Opis wygenerowany automatycznie">
            <a:extLst>
              <a:ext uri="{FF2B5EF4-FFF2-40B4-BE49-F238E27FC236}">
                <a16:creationId xmlns:a16="http://schemas.microsoft.com/office/drawing/2014/main" id="{775E1937-409B-CE8F-A9F5-CF81A332950D}"/>
              </a:ext>
            </a:extLst>
          </p:cNvPr>
          <p:cNvPicPr>
            <a:picLocks noChangeAspect="1"/>
          </p:cNvPicPr>
          <p:nvPr/>
        </p:nvPicPr>
        <p:blipFill>
          <a:blip r:embed="rId3"/>
          <a:stretch>
            <a:fillRect/>
          </a:stretch>
        </p:blipFill>
        <p:spPr>
          <a:xfrm>
            <a:off x="1309628" y="1423047"/>
            <a:ext cx="2658299" cy="2525537"/>
          </a:xfrm>
          <a:prstGeom prst="rect">
            <a:avLst/>
          </a:prstGeom>
        </p:spPr>
      </p:pic>
      <p:pic>
        <p:nvPicPr>
          <p:cNvPr id="5" name="Obraz 5">
            <a:extLst>
              <a:ext uri="{FF2B5EF4-FFF2-40B4-BE49-F238E27FC236}">
                <a16:creationId xmlns:a16="http://schemas.microsoft.com/office/drawing/2014/main" id="{ECD1E5AB-22D1-B061-7DAF-F6129B243666}"/>
              </a:ext>
            </a:extLst>
          </p:cNvPr>
          <p:cNvPicPr>
            <a:picLocks noChangeAspect="1"/>
          </p:cNvPicPr>
          <p:nvPr/>
        </p:nvPicPr>
        <p:blipFill>
          <a:blip r:embed="rId4"/>
          <a:stretch>
            <a:fillRect/>
          </a:stretch>
        </p:blipFill>
        <p:spPr>
          <a:xfrm>
            <a:off x="3971807" y="1423670"/>
            <a:ext cx="3016014" cy="2524290"/>
          </a:xfrm>
          <a:prstGeom prst="rect">
            <a:avLst/>
          </a:prstGeom>
        </p:spPr>
      </p:pic>
      <p:pic>
        <p:nvPicPr>
          <p:cNvPr id="6" name="Obraz 6">
            <a:extLst>
              <a:ext uri="{FF2B5EF4-FFF2-40B4-BE49-F238E27FC236}">
                <a16:creationId xmlns:a16="http://schemas.microsoft.com/office/drawing/2014/main" id="{43EA4234-C12F-B6BF-E544-983A35DA6AC9}"/>
              </a:ext>
            </a:extLst>
          </p:cNvPr>
          <p:cNvPicPr>
            <a:picLocks noChangeAspect="1"/>
          </p:cNvPicPr>
          <p:nvPr/>
        </p:nvPicPr>
        <p:blipFill>
          <a:blip r:embed="rId5"/>
          <a:stretch>
            <a:fillRect/>
          </a:stretch>
        </p:blipFill>
        <p:spPr>
          <a:xfrm>
            <a:off x="6991585" y="1427257"/>
            <a:ext cx="3862681" cy="2281929"/>
          </a:xfrm>
          <a:prstGeom prst="rect">
            <a:avLst/>
          </a:prstGeom>
        </p:spPr>
      </p:pic>
      <p:pic>
        <p:nvPicPr>
          <p:cNvPr id="7" name="Obraz 8">
            <a:extLst>
              <a:ext uri="{FF2B5EF4-FFF2-40B4-BE49-F238E27FC236}">
                <a16:creationId xmlns:a16="http://schemas.microsoft.com/office/drawing/2014/main" id="{A9466B8A-3EFC-4336-3523-459698EBBDC1}"/>
              </a:ext>
            </a:extLst>
          </p:cNvPr>
          <p:cNvPicPr>
            <a:picLocks noChangeAspect="1"/>
          </p:cNvPicPr>
          <p:nvPr/>
        </p:nvPicPr>
        <p:blipFill>
          <a:blip r:embed="rId6"/>
          <a:stretch>
            <a:fillRect/>
          </a:stretch>
        </p:blipFill>
        <p:spPr>
          <a:xfrm>
            <a:off x="6991585" y="3704449"/>
            <a:ext cx="3862681" cy="1970287"/>
          </a:xfrm>
          <a:prstGeom prst="rect">
            <a:avLst/>
          </a:prstGeom>
        </p:spPr>
      </p:pic>
      <p:sp>
        <p:nvSpPr>
          <p:cNvPr id="11" name="pole tekstowe 10">
            <a:extLst>
              <a:ext uri="{FF2B5EF4-FFF2-40B4-BE49-F238E27FC236}">
                <a16:creationId xmlns:a16="http://schemas.microsoft.com/office/drawing/2014/main" id="{955F8D17-BF48-02D5-4F24-756D285C6338}"/>
              </a:ext>
            </a:extLst>
          </p:cNvPr>
          <p:cNvSpPr txBox="1"/>
          <p:nvPr/>
        </p:nvSpPr>
        <p:spPr>
          <a:xfrm>
            <a:off x="1279407" y="4035777"/>
            <a:ext cx="62465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Green markers indicate success and red ones failure.</a:t>
            </a:r>
            <a:endParaRPr lang="pl-PL" dirty="0">
              <a:cs typeface="Calibri"/>
            </a:endParaRPr>
          </a:p>
          <a:p>
            <a:pPr marL="285750" indent="-285750">
              <a:buFont typeface="Arial"/>
              <a:buChar char="•"/>
            </a:pPr>
            <a:endParaRPr lang="en-US" dirty="0">
              <a:cs typeface="Calibri"/>
            </a:endParaRPr>
          </a:p>
        </p:txBody>
      </p:sp>
    </p:spTree>
    <p:extLst>
      <p:ext uri="{BB962C8B-B14F-4D97-AF65-F5344CB8AC3E}">
        <p14:creationId xmlns:p14="http://schemas.microsoft.com/office/powerpoint/2010/main" val="1620174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the closest City</a:t>
            </a:r>
          </a:p>
        </p:txBody>
      </p:sp>
      <p:pic>
        <p:nvPicPr>
          <p:cNvPr id="2" name="Obraz 3">
            <a:extLst>
              <a:ext uri="{FF2B5EF4-FFF2-40B4-BE49-F238E27FC236}">
                <a16:creationId xmlns:a16="http://schemas.microsoft.com/office/drawing/2014/main" id="{54A41BC5-66FE-0CE4-3D31-B79259E2000B}"/>
              </a:ext>
            </a:extLst>
          </p:cNvPr>
          <p:cNvPicPr>
            <a:picLocks noChangeAspect="1"/>
          </p:cNvPicPr>
          <p:nvPr/>
        </p:nvPicPr>
        <p:blipFill>
          <a:blip r:embed="rId3"/>
          <a:stretch>
            <a:fillRect/>
          </a:stretch>
        </p:blipFill>
        <p:spPr>
          <a:xfrm>
            <a:off x="773289" y="1296419"/>
            <a:ext cx="8359421" cy="4081535"/>
          </a:xfrm>
          <a:prstGeom prst="rect">
            <a:avLst/>
          </a:prstGeom>
        </p:spPr>
      </p:pic>
      <p:sp>
        <p:nvSpPr>
          <p:cNvPr id="6" name="pole tekstowe 5">
            <a:extLst>
              <a:ext uri="{FF2B5EF4-FFF2-40B4-BE49-F238E27FC236}">
                <a16:creationId xmlns:a16="http://schemas.microsoft.com/office/drawing/2014/main" id="{8C365720-7F4D-5512-3752-7CD655908F63}"/>
              </a:ext>
            </a:extLst>
          </p:cNvPr>
          <p:cNvSpPr txBox="1"/>
          <p:nvPr/>
        </p:nvSpPr>
        <p:spPr>
          <a:xfrm>
            <a:off x="771896" y="5482441"/>
            <a:ext cx="83325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err="1">
                <a:cs typeface="Calibri"/>
              </a:rPr>
              <a:t>Distance</a:t>
            </a:r>
            <a:r>
              <a:rPr lang="pl-PL" dirty="0">
                <a:cs typeface="Calibri"/>
              </a:rPr>
              <a:t> to the </a:t>
            </a:r>
            <a:r>
              <a:rPr lang="pl-PL" dirty="0" err="1">
                <a:cs typeface="Calibri"/>
              </a:rPr>
              <a:t>Closest</a:t>
            </a:r>
            <a:r>
              <a:rPr lang="pl-PL" dirty="0">
                <a:cs typeface="Calibri"/>
              </a:rPr>
              <a:t> City – 51.43 km</a:t>
            </a:r>
            <a:endParaRPr lang="pl-PL" dirty="0"/>
          </a:p>
        </p:txBody>
      </p:sp>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5996" y="5111563"/>
            <a:ext cx="8597827" cy="121074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Distance to the closest highway and sea:</a:t>
            </a:r>
          </a:p>
          <a:p>
            <a:pPr>
              <a:lnSpc>
                <a:spcPct val="100000"/>
              </a:lnSpc>
            </a:pPr>
            <a:r>
              <a:rPr lang="en-US" sz="2200" dirty="0">
                <a:solidFill>
                  <a:schemeClr val="accent3">
                    <a:lumMod val="25000"/>
                  </a:schemeClr>
                </a:solidFill>
                <a:latin typeface="Abadi"/>
              </a:rPr>
              <a:t>Highway – 0.58 km</a:t>
            </a:r>
          </a:p>
          <a:p>
            <a:pPr>
              <a:lnSpc>
                <a:spcPct val="100000"/>
              </a:lnSpc>
            </a:pPr>
            <a:r>
              <a:rPr lang="en-US" sz="2200" dirty="0">
                <a:solidFill>
                  <a:schemeClr val="accent3">
                    <a:lumMod val="25000"/>
                  </a:schemeClr>
                </a:solidFill>
                <a:latin typeface="Abadi"/>
              </a:rPr>
              <a:t>Sea – 0.86 km</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the closest highway and sea </a:t>
            </a:r>
          </a:p>
        </p:txBody>
      </p:sp>
      <p:pic>
        <p:nvPicPr>
          <p:cNvPr id="4" name="Obraz 5">
            <a:extLst>
              <a:ext uri="{FF2B5EF4-FFF2-40B4-BE49-F238E27FC236}">
                <a16:creationId xmlns:a16="http://schemas.microsoft.com/office/drawing/2014/main" id="{D1FB8F73-41C9-6893-6629-5E4F37268609}"/>
              </a:ext>
            </a:extLst>
          </p:cNvPr>
          <p:cNvPicPr>
            <a:picLocks noChangeAspect="1"/>
          </p:cNvPicPr>
          <p:nvPr/>
        </p:nvPicPr>
        <p:blipFill>
          <a:blip r:embed="rId3"/>
          <a:stretch>
            <a:fillRect/>
          </a:stretch>
        </p:blipFill>
        <p:spPr>
          <a:xfrm>
            <a:off x="773289" y="1314475"/>
            <a:ext cx="8538162" cy="3721049"/>
          </a:xfrm>
          <a:prstGeom prst="rect">
            <a:avLst/>
          </a:prstGeom>
        </p:spPr>
      </p:pic>
    </p:spTree>
    <p:extLst>
      <p:ext uri="{BB962C8B-B14F-4D97-AF65-F5344CB8AC3E}">
        <p14:creationId xmlns:p14="http://schemas.microsoft.com/office/powerpoint/2010/main" val="3269433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5165" y="1380732"/>
            <a:ext cx="8597827" cy="121074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Distance to the closest railroad</a:t>
            </a:r>
          </a:p>
          <a:p>
            <a:pPr>
              <a:lnSpc>
                <a:spcPct val="100000"/>
              </a:lnSpc>
            </a:pPr>
            <a:r>
              <a:rPr lang="en-US" sz="2200" dirty="0">
                <a:solidFill>
                  <a:schemeClr val="accent3">
                    <a:lumMod val="25000"/>
                  </a:schemeClr>
                </a:solidFill>
                <a:latin typeface="Abadi"/>
              </a:rPr>
              <a:t>Rail road– 1.28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the closest rail road </a:t>
            </a:r>
          </a:p>
        </p:txBody>
      </p:sp>
      <p:pic>
        <p:nvPicPr>
          <p:cNvPr id="2" name="Obraz 5">
            <a:extLst>
              <a:ext uri="{FF2B5EF4-FFF2-40B4-BE49-F238E27FC236}">
                <a16:creationId xmlns:a16="http://schemas.microsoft.com/office/drawing/2014/main" id="{81D95E82-F7F6-238D-7B1C-BE785E70D2BF}"/>
              </a:ext>
            </a:extLst>
          </p:cNvPr>
          <p:cNvPicPr>
            <a:picLocks noChangeAspect="1"/>
          </p:cNvPicPr>
          <p:nvPr/>
        </p:nvPicPr>
        <p:blipFill>
          <a:blip r:embed="rId3"/>
          <a:stretch>
            <a:fillRect/>
          </a:stretch>
        </p:blipFill>
        <p:spPr>
          <a:xfrm>
            <a:off x="5615050" y="1311996"/>
            <a:ext cx="4940134" cy="5015798"/>
          </a:xfrm>
          <a:prstGeom prst="rect">
            <a:avLst/>
          </a:prstGeom>
        </p:spPr>
      </p:pic>
    </p:spTree>
    <p:extLst>
      <p:ext uri="{BB962C8B-B14F-4D97-AF65-F5344CB8AC3E}">
        <p14:creationId xmlns:p14="http://schemas.microsoft.com/office/powerpoint/2010/main" val="561881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06478" y="5704898"/>
            <a:ext cx="9745589" cy="5116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rate of all the launch sites</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Obraz 5">
            <a:extLst>
              <a:ext uri="{FF2B5EF4-FFF2-40B4-BE49-F238E27FC236}">
                <a16:creationId xmlns:a16="http://schemas.microsoft.com/office/drawing/2014/main" id="{45D1555F-B326-7B3A-2925-01452AB613D5}"/>
              </a:ext>
            </a:extLst>
          </p:cNvPr>
          <p:cNvPicPr>
            <a:picLocks noChangeAspect="1"/>
          </p:cNvPicPr>
          <p:nvPr/>
        </p:nvPicPr>
        <p:blipFill>
          <a:blip r:embed="rId3"/>
          <a:stretch>
            <a:fillRect/>
          </a:stretch>
        </p:blipFill>
        <p:spPr>
          <a:xfrm>
            <a:off x="1102425" y="1298881"/>
            <a:ext cx="9987147" cy="433940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06478" y="5704898"/>
            <a:ext cx="9745589" cy="5116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a 76,9% launch success rate.</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6" name="Obraz 3">
            <a:extLst>
              <a:ext uri="{FF2B5EF4-FFF2-40B4-BE49-F238E27FC236}">
                <a16:creationId xmlns:a16="http://schemas.microsoft.com/office/drawing/2014/main" id="{B59686A6-8571-59A3-6403-7CA56DA7B69B}"/>
              </a:ext>
            </a:extLst>
          </p:cNvPr>
          <p:cNvPicPr>
            <a:picLocks noChangeAspect="1"/>
          </p:cNvPicPr>
          <p:nvPr/>
        </p:nvPicPr>
        <p:blipFill>
          <a:blip r:embed="rId3"/>
          <a:stretch>
            <a:fillRect/>
          </a:stretch>
        </p:blipFill>
        <p:spPr>
          <a:xfrm>
            <a:off x="1092531" y="1326074"/>
            <a:ext cx="10006937" cy="4215748"/>
          </a:xfrm>
          <a:prstGeom prst="rect">
            <a:avLst/>
          </a:prstGeom>
        </p:spPr>
      </p:pic>
    </p:spTree>
    <p:extLst>
      <p:ext uri="{BB962C8B-B14F-4D97-AF65-F5344CB8AC3E}">
        <p14:creationId xmlns:p14="http://schemas.microsoft.com/office/powerpoint/2010/main" val="631005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0738" y="5556455"/>
            <a:ext cx="10414662" cy="669989"/>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Most of the successful launches seem to be in the payload range of 2000kg to 6000kg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SpaceX Launch Records Dashboard</a:t>
            </a:r>
          </a:p>
        </p:txBody>
      </p:sp>
      <p:pic>
        <p:nvPicPr>
          <p:cNvPr id="2" name="Obraz 3" descr="Obraz zawierający stół&#10;&#10;Opis wygenerowany automatycznie">
            <a:extLst>
              <a:ext uri="{FF2B5EF4-FFF2-40B4-BE49-F238E27FC236}">
                <a16:creationId xmlns:a16="http://schemas.microsoft.com/office/drawing/2014/main" id="{7601DAF4-87EC-AC38-FFBC-1D92CB0FFF68}"/>
              </a:ext>
            </a:extLst>
          </p:cNvPr>
          <p:cNvPicPr>
            <a:picLocks noChangeAspect="1"/>
          </p:cNvPicPr>
          <p:nvPr/>
        </p:nvPicPr>
        <p:blipFill>
          <a:blip r:embed="rId3"/>
          <a:stretch>
            <a:fillRect/>
          </a:stretch>
        </p:blipFill>
        <p:spPr>
          <a:xfrm>
            <a:off x="696687" y="1304119"/>
            <a:ext cx="10650186" cy="425965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0738" y="5556455"/>
            <a:ext cx="10414662" cy="669989"/>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There has been only 1 successful launch in the payload range of 6000kg to 10000kg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SpaceX Launch Records Dashboard</a:t>
            </a:r>
          </a:p>
        </p:txBody>
      </p:sp>
      <p:pic>
        <p:nvPicPr>
          <p:cNvPr id="4" name="Obraz 5" descr="Obraz zawierający stół&#10;&#10;Opis wygenerowany automatycznie">
            <a:extLst>
              <a:ext uri="{FF2B5EF4-FFF2-40B4-BE49-F238E27FC236}">
                <a16:creationId xmlns:a16="http://schemas.microsoft.com/office/drawing/2014/main" id="{95734ECA-FFA9-5BCA-0923-08CB12A2B564}"/>
              </a:ext>
            </a:extLst>
          </p:cNvPr>
          <p:cNvPicPr>
            <a:picLocks noChangeAspect="1"/>
          </p:cNvPicPr>
          <p:nvPr/>
        </p:nvPicPr>
        <p:blipFill>
          <a:blip r:embed="rId3"/>
          <a:stretch>
            <a:fillRect/>
          </a:stretch>
        </p:blipFill>
        <p:spPr>
          <a:xfrm>
            <a:off x="765959" y="1295385"/>
            <a:ext cx="10719459" cy="4296918"/>
          </a:xfrm>
          <a:prstGeom prst="rect">
            <a:avLst/>
          </a:prstGeom>
        </p:spPr>
      </p:pic>
    </p:spTree>
    <p:extLst>
      <p:ext uri="{BB962C8B-B14F-4D97-AF65-F5344CB8AC3E}">
        <p14:creationId xmlns:p14="http://schemas.microsoft.com/office/powerpoint/2010/main" val="3131029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73828" y="1785231"/>
            <a:ext cx="461347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have a similar accuracy of 83%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3" name="Obraz 5">
            <a:extLst>
              <a:ext uri="{FF2B5EF4-FFF2-40B4-BE49-F238E27FC236}">
                <a16:creationId xmlns:a16="http://schemas.microsoft.com/office/drawing/2014/main" id="{C0CD23A2-188B-DE8C-1BE3-7E57453AD4DF}"/>
              </a:ext>
            </a:extLst>
          </p:cNvPr>
          <p:cNvPicPr>
            <a:picLocks noChangeAspect="1"/>
          </p:cNvPicPr>
          <p:nvPr/>
        </p:nvPicPr>
        <p:blipFill>
          <a:blip r:embed="rId3"/>
          <a:stretch>
            <a:fillRect/>
          </a:stretch>
        </p:blipFill>
        <p:spPr>
          <a:xfrm>
            <a:off x="765959" y="1414153"/>
            <a:ext cx="6038602" cy="461356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Obraz 2">
            <a:extLst>
              <a:ext uri="{FF2B5EF4-FFF2-40B4-BE49-F238E27FC236}">
                <a16:creationId xmlns:a16="http://schemas.microsoft.com/office/drawing/2014/main" id="{B7F4768E-5B04-EB51-C4F1-9506ECA761E2}"/>
              </a:ext>
            </a:extLst>
          </p:cNvPr>
          <p:cNvPicPr>
            <a:picLocks noChangeAspect="1"/>
          </p:cNvPicPr>
          <p:nvPr/>
        </p:nvPicPr>
        <p:blipFill>
          <a:blip r:embed="rId3"/>
          <a:stretch>
            <a:fillRect/>
          </a:stretch>
        </p:blipFill>
        <p:spPr>
          <a:xfrm>
            <a:off x="765959" y="1544150"/>
            <a:ext cx="5375562" cy="4600971"/>
          </a:xfrm>
          <a:prstGeom prst="rect">
            <a:avLst/>
          </a:prstGeom>
        </p:spPr>
      </p:pic>
      <p:sp>
        <p:nvSpPr>
          <p:cNvPr id="6" name="Content Placeholder 4">
            <a:extLst>
              <a:ext uri="{FF2B5EF4-FFF2-40B4-BE49-F238E27FC236}">
                <a16:creationId xmlns:a16="http://schemas.microsoft.com/office/drawing/2014/main" id="{803F856E-196D-CE45-C110-36E020965CFD}"/>
              </a:ext>
            </a:extLst>
          </p:cNvPr>
          <p:cNvSpPr txBox="1">
            <a:spLocks/>
          </p:cNvSpPr>
          <p:nvPr/>
        </p:nvSpPr>
        <p:spPr>
          <a:xfrm>
            <a:off x="7073828" y="1785231"/>
            <a:ext cx="4613470"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Model's inaccuracy comes from the significant number of False Positives.</a:t>
            </a:r>
          </a:p>
        </p:txBody>
      </p:sp>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dirty="0" smtClean="0"/>
              <a:t>53</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68275"/>
            <a:ext cx="10614458" cy="445029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Although all models displayed similar accuracy Decision tree should hardly be trusted. It has displayed significant variations for concurrent runs which leads me to the conclusion that the model is overfitting. This is most likely caused by having too many features and to little instances.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Launch Sucess rate since 2013 kept increasing till 2020.</a:t>
            </a:r>
          </a:p>
          <a:p>
            <a:pPr>
              <a:lnSpc>
                <a:spcPct val="100000"/>
              </a:lnSpc>
              <a:spcBef>
                <a:spcPts val="1400"/>
              </a:spcBef>
            </a:pPr>
            <a:r>
              <a:rPr lang="en-CA" sz="2200" dirty="0">
                <a:solidFill>
                  <a:schemeClr val="accent3">
                    <a:lumMod val="25000"/>
                  </a:schemeClr>
                </a:solidFill>
                <a:latin typeface="Abadi"/>
              </a:rPr>
              <a:t>ES-L1, GEO, HEO &amp; SSO are the most successful orbit types launches.</a:t>
            </a:r>
          </a:p>
          <a:p>
            <a:pPr>
              <a:lnSpc>
                <a:spcPct val="100000"/>
              </a:lnSpc>
              <a:spcBef>
                <a:spcPts val="1400"/>
              </a:spcBef>
            </a:pPr>
            <a:r>
              <a:rPr lang="en-US" sz="2200" dirty="0">
                <a:solidFill>
                  <a:schemeClr val="accent3">
                    <a:lumMod val="25000"/>
                  </a:schemeClr>
                </a:solidFill>
                <a:latin typeface="Abadi"/>
              </a:rPr>
              <a:t>KSC LC-39A site has a 76,9% launch success rate which makes it the most successful site.</a:t>
            </a:r>
          </a:p>
          <a:p>
            <a:pPr>
              <a:lnSpc>
                <a:spcPct val="100000"/>
              </a:lnSpc>
              <a:spcBef>
                <a:spcPts val="1400"/>
              </a:spcBef>
            </a:pPr>
            <a:r>
              <a:rPr lang="en-CA" sz="2200" dirty="0">
                <a:solidFill>
                  <a:schemeClr val="accent3">
                    <a:lumMod val="25000"/>
                  </a:schemeClr>
                </a:solidFill>
                <a:latin typeface="Abadi"/>
              </a:rPr>
              <a:t>General success rate improved over time</a:t>
            </a:r>
          </a:p>
          <a:p>
            <a:pPr>
              <a:lnSpc>
                <a:spcPct val="100000"/>
              </a:lnSpc>
              <a:spcBef>
                <a:spcPts val="1400"/>
              </a:spcBef>
            </a:pPr>
            <a:r>
              <a:rPr lang="en-CA" sz="2200" dirty="0">
                <a:solidFill>
                  <a:schemeClr val="accent3">
                    <a:lumMod val="25000"/>
                  </a:schemeClr>
                </a:solidFill>
                <a:latin typeface="Abadi"/>
              </a:rPr>
              <a:t>Most Launches took place at CCAFS SLC 40</a:t>
            </a: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566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a:solidFill>
                  <a:srgbClr val="0B49CB"/>
                </a:solidFill>
                <a:latin typeface="Abadi"/>
              </a:rPr>
              <a:t>Executive Summary</a:t>
            </a:r>
          </a:p>
          <a:p>
            <a:pPr indent="0">
              <a:lnSpc>
                <a:spcPct val="120000"/>
              </a:lnSpc>
            </a:pPr>
            <a:r>
              <a:rPr lang="en-US" sz="7200">
                <a:solidFill>
                  <a:schemeClr val="accent3">
                    <a:lumMod val="25000"/>
                  </a:schemeClr>
                </a:solidFill>
                <a:latin typeface="Abadi"/>
              </a:rPr>
              <a:t>Data collection methodology:</a:t>
            </a:r>
          </a:p>
          <a:p>
            <a:pPr marL="457200" lvl="1" indent="0">
              <a:lnSpc>
                <a:spcPct val="120000"/>
              </a:lnSpc>
              <a:spcBef>
                <a:spcPts val="1000"/>
              </a:spcBef>
              <a:buNone/>
            </a:pPr>
            <a:r>
              <a:rPr lang="en-US" sz="6400">
                <a:solidFill>
                  <a:schemeClr val="bg2">
                    <a:lumMod val="50000"/>
                  </a:schemeClr>
                </a:solidFill>
                <a:latin typeface="Abadi"/>
              </a:rPr>
              <a:t>The data was collected from 2 sources</a:t>
            </a:r>
          </a:p>
          <a:p>
            <a:pPr lvl="1" indent="0">
              <a:lnSpc>
                <a:spcPct val="120000"/>
              </a:lnSpc>
              <a:spcBef>
                <a:spcPts val="1000"/>
              </a:spcBef>
            </a:pPr>
            <a:r>
              <a:rPr lang="en-US" sz="6400">
                <a:solidFill>
                  <a:schemeClr val="bg2">
                    <a:lumMod val="50000"/>
                  </a:schemeClr>
                </a:solidFill>
                <a:latin typeface="Abadi"/>
              </a:rPr>
              <a:t>SpaceX API (</a:t>
            </a:r>
            <a:r>
              <a:rPr lang="en-US" sz="6400">
                <a:latin typeface="IBM Plex Mono Text"/>
                <a:hlinkClick r:id="rId4"/>
              </a:rPr>
              <a:t>https://api.spacexdata.com/v4</a:t>
            </a:r>
            <a:r>
              <a:rPr lang="en-US" sz="6400">
                <a:solidFill>
                  <a:schemeClr val="bg2">
                    <a:lumMod val="50000"/>
                  </a:schemeClr>
                </a:solidFill>
                <a:latin typeface="Abadi"/>
              </a:rPr>
              <a:t>)</a:t>
            </a:r>
          </a:p>
          <a:p>
            <a:pPr lvl="1" indent="0">
              <a:lnSpc>
                <a:spcPct val="120000"/>
              </a:lnSpc>
              <a:spcBef>
                <a:spcPts val="1000"/>
              </a:spcBef>
            </a:pPr>
            <a:r>
              <a:rPr lang="en-US" sz="6400">
                <a:solidFill>
                  <a:schemeClr val="bg2">
                    <a:lumMod val="50000"/>
                  </a:schemeClr>
                </a:solidFill>
                <a:latin typeface="Abadi"/>
              </a:rPr>
              <a:t>Web scraping (</a:t>
            </a:r>
            <a:r>
              <a:rPr lang="en-US" sz="6400">
                <a:solidFill>
                  <a:schemeClr val="bg2">
                    <a:lumMod val="50000"/>
                  </a:schemeClr>
                </a:solidFill>
                <a:latin typeface="Abadi"/>
                <a:hlinkClick r:id="rId5">
                  <a:extLst>
                    <a:ext uri="{A12FA001-AC4F-418D-AE19-62706E023703}">
                      <ahyp:hlinkClr xmlns:ahyp="http://schemas.microsoft.com/office/drawing/2018/hyperlinkcolor" val="tx"/>
                    </a:ext>
                  </a:extLst>
                </a:hlinkClick>
              </a:rPr>
              <a:t>Wikipedia page)</a:t>
            </a:r>
            <a:endParaRPr lang="en-US" sz="6400">
              <a:solidFill>
                <a:schemeClr val="bg2">
                  <a:lumMod val="50000"/>
                </a:schemeClr>
              </a:solidFill>
              <a:latin typeface="Abadi"/>
            </a:endParaRPr>
          </a:p>
          <a:p>
            <a:pPr indent="0">
              <a:lnSpc>
                <a:spcPct val="120000"/>
              </a:lnSpc>
            </a:pPr>
            <a:r>
              <a:rPr lang="en-US" sz="7200">
                <a:solidFill>
                  <a:schemeClr val="accent3">
                    <a:lumMod val="25000"/>
                  </a:schemeClr>
                </a:solidFill>
                <a:latin typeface="Abadi"/>
              </a:rPr>
              <a:t>Perform data wrangling</a:t>
            </a:r>
          </a:p>
          <a:p>
            <a:pPr lvl="1" indent="0">
              <a:lnSpc>
                <a:spcPct val="120000"/>
              </a:lnSpc>
              <a:spcBef>
                <a:spcPts val="1000"/>
              </a:spcBef>
            </a:pPr>
            <a:r>
              <a:rPr lang="en-US" sz="6400">
                <a:solidFill>
                  <a:schemeClr val="bg2">
                    <a:lumMod val="50000"/>
                  </a:schemeClr>
                </a:solidFill>
                <a:latin typeface="Abadi"/>
              </a:rPr>
              <a:t>Basic data cleaning, One Hot encoding for landing outcome as preparation for machine learning.</a:t>
            </a:r>
          </a:p>
          <a:p>
            <a:pPr indent="0">
              <a:lnSpc>
                <a:spcPct val="120000"/>
              </a:lnSpc>
            </a:pPr>
            <a:r>
              <a:rPr lang="en-US" sz="7200">
                <a:solidFill>
                  <a:schemeClr val="accent3">
                    <a:lumMod val="25000"/>
                  </a:schemeClr>
                </a:solidFill>
                <a:latin typeface="Abadi"/>
              </a:rPr>
              <a:t>Perform exploratory data analysis (EDA) using visualization and SQL</a:t>
            </a:r>
          </a:p>
          <a:p>
            <a:pPr indent="0">
              <a:lnSpc>
                <a:spcPct val="120000"/>
              </a:lnSpc>
            </a:pPr>
            <a:r>
              <a:rPr lang="en-US" sz="7200">
                <a:solidFill>
                  <a:schemeClr val="accent3">
                    <a:lumMod val="25000"/>
                  </a:schemeClr>
                </a:solidFill>
                <a:latin typeface="Abadi"/>
              </a:rPr>
              <a:t>Perform interactive visual analytics using Folium and </a:t>
            </a:r>
            <a:r>
              <a:rPr lang="en-US" sz="7200" err="1">
                <a:solidFill>
                  <a:schemeClr val="accent3">
                    <a:lumMod val="25000"/>
                  </a:schemeClr>
                </a:solidFill>
                <a:latin typeface="Abadi"/>
              </a:rPr>
              <a:t>Plotly</a:t>
            </a:r>
            <a:r>
              <a:rPr lang="en-US" sz="7200">
                <a:solidFill>
                  <a:schemeClr val="accent3">
                    <a:lumMod val="25000"/>
                  </a:schemeClr>
                </a:solidFill>
                <a:latin typeface="Abadi"/>
              </a:rPr>
              <a:t> Dash</a:t>
            </a:r>
          </a:p>
          <a:p>
            <a:pPr indent="0">
              <a:lnSpc>
                <a:spcPct val="120000"/>
              </a:lnSpc>
            </a:pPr>
            <a:r>
              <a:rPr lang="en-US" sz="7200">
                <a:solidFill>
                  <a:schemeClr val="accent3">
                    <a:lumMod val="25000"/>
                  </a:schemeClr>
                </a:solidFill>
                <a:latin typeface="Abadi"/>
              </a:rPr>
              <a:t>Perform predictive analysis using classification models</a:t>
            </a:r>
          </a:p>
          <a:p>
            <a:pPr lvl="1" indent="0">
              <a:lnSpc>
                <a:spcPct val="120000"/>
              </a:lnSpc>
              <a:spcBef>
                <a:spcPts val="1000"/>
              </a:spcBef>
            </a:pPr>
            <a:r>
              <a:rPr lang="en-US" sz="6000">
                <a:solidFill>
                  <a:schemeClr val="bg2">
                    <a:lumMod val="50000"/>
                  </a:schemeClr>
                </a:solidFill>
                <a:latin typeface="Abadi"/>
              </a:rPr>
              <a:t>LR, SVM, DT &amp; KNN methods were used to determine if the first stage of Falcon 9 will land successfully.</a:t>
            </a:r>
          </a:p>
          <a:p>
            <a:pPr lvl="1" indent="0">
              <a:lnSpc>
                <a:spcPct val="120000"/>
              </a:lnSpc>
              <a:spcBef>
                <a:spcPts val="1000"/>
              </a:spcBef>
            </a:pPr>
            <a:r>
              <a:rPr lang="en-US" sz="6000">
                <a:solidFill>
                  <a:schemeClr val="bg2">
                    <a:lumMod val="50000"/>
                  </a:schemeClr>
                </a:solidFill>
                <a:latin typeface="Abadi"/>
              </a:rPr>
              <a:t>Best parameters, accuracy &amp; confusion matrixes were established for each of the models. </a:t>
            </a:r>
          </a:p>
          <a:p>
            <a:pPr>
              <a:lnSpc>
                <a:spcPct val="120000"/>
              </a:lnSpc>
              <a:spcBef>
                <a:spcPts val="1400"/>
              </a:spcBef>
            </a:pPr>
            <a:endParaRPr lang="en-US" sz="7200">
              <a:solidFill>
                <a:srgbClr val="292929"/>
              </a:solidFill>
              <a:latin typeface="Abadi"/>
            </a:endParaRPr>
          </a:p>
          <a:p>
            <a:pPr marL="0" indent="0">
              <a:lnSpc>
                <a:spcPct val="120000"/>
              </a:lnSpc>
              <a:spcBef>
                <a:spcPts val="1400"/>
              </a:spcBef>
              <a:buNone/>
            </a:pPr>
            <a:endParaRPr lang="en-US" sz="8800">
              <a:solidFill>
                <a:schemeClr val="accent3">
                  <a:lumMod val="25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L="0" indent="0">
              <a:lnSpc>
                <a:spcPct val="120000"/>
              </a:lnSpc>
              <a:buNone/>
            </a:pPr>
            <a:r>
              <a:rPr lang="en-US" sz="1800">
                <a:solidFill>
                  <a:srgbClr val="0948CB"/>
                </a:solidFill>
                <a:latin typeface="Abadi"/>
              </a:rPr>
              <a:t>The data was collected from 2 sources:</a:t>
            </a:r>
            <a:endParaRPr lang="pl-PL" sz="1800">
              <a:solidFill>
                <a:srgbClr val="0948CB"/>
              </a:solidFill>
              <a:latin typeface="Abadi"/>
            </a:endParaRPr>
          </a:p>
          <a:p>
            <a:pPr marL="285750" indent="-285750">
              <a:lnSpc>
                <a:spcPct val="120000"/>
              </a:lnSpc>
            </a:pPr>
            <a:r>
              <a:rPr lang="en-US" sz="1800">
                <a:solidFill>
                  <a:schemeClr val="accent3">
                    <a:lumMod val="25000"/>
                  </a:schemeClr>
                </a:solidFill>
                <a:latin typeface="Abadi"/>
              </a:rPr>
              <a:t>SpaceX API (</a:t>
            </a:r>
            <a:r>
              <a:rPr lang="en-US" sz="180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https://api.spacexdata.com/v4</a:t>
            </a:r>
            <a:r>
              <a:rPr lang="en-US" sz="1800">
                <a:solidFill>
                  <a:schemeClr val="accent3">
                    <a:lumMod val="25000"/>
                  </a:schemeClr>
                </a:solidFill>
                <a:latin typeface="Abadi"/>
              </a:rPr>
              <a:t>)</a:t>
            </a:r>
          </a:p>
          <a:p>
            <a:pPr marL="285750" indent="-285750">
              <a:lnSpc>
                <a:spcPct val="120000"/>
              </a:lnSpc>
            </a:pPr>
            <a:r>
              <a:rPr lang="en-US" sz="1800">
                <a:solidFill>
                  <a:schemeClr val="accent3">
                    <a:lumMod val="25000"/>
                  </a:schemeClr>
                </a:solidFill>
                <a:latin typeface="Abadi"/>
              </a:rPr>
              <a:t>Web scraping (</a:t>
            </a:r>
            <a:r>
              <a:rPr lang="en-US" sz="1800">
                <a:solidFill>
                  <a:schemeClr val="accent3">
                    <a:lumMod val="25000"/>
                  </a:schemeClr>
                </a:solidFill>
                <a:latin typeface="Abadi"/>
                <a:hlinkClick r:id="rId4">
                  <a:extLst>
                    <a:ext uri="{A12FA001-AC4F-418D-AE19-62706E023703}">
                      <ahyp:hlinkClr xmlns:ahyp="http://schemas.microsoft.com/office/drawing/2018/hyperlinkcolor" val="tx"/>
                    </a:ext>
                  </a:extLst>
                </a:hlinkClick>
              </a:rPr>
              <a:t>Wikipedia page)</a:t>
            </a:r>
            <a:endParaRPr lang="en-US" sz="1800">
              <a:solidFill>
                <a:schemeClr val="accent3">
                  <a:lumMod val="25000"/>
                </a:schemeClr>
              </a:solidFill>
              <a:latin typeface="Abadi"/>
            </a:endParaRPr>
          </a:p>
          <a:p>
            <a:pPr marL="0" indent="0">
              <a:buNone/>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
        <p:nvSpPr>
          <p:cNvPr id="2" name="Prostokąt: zaokrąglone rogi 1">
            <a:extLst>
              <a:ext uri="{FF2B5EF4-FFF2-40B4-BE49-F238E27FC236}">
                <a16:creationId xmlns:a16="http://schemas.microsoft.com/office/drawing/2014/main" id="{FD8F62BE-1288-6D8A-50F9-6AB0C7C93F85}"/>
              </a:ext>
            </a:extLst>
          </p:cNvPr>
          <p:cNvSpPr/>
          <p:nvPr/>
        </p:nvSpPr>
        <p:spPr>
          <a:xfrm>
            <a:off x="938561" y="4144536"/>
            <a:ext cx="1886414" cy="641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ea typeface="+mn-lt"/>
                <a:cs typeface="+mn-lt"/>
              </a:rPr>
              <a:t>SpaceX API </a:t>
            </a:r>
            <a:endParaRPr lang="pl-PL" b="1">
              <a:solidFill>
                <a:schemeClr val="bg1"/>
              </a:solidFill>
            </a:endParaRPr>
          </a:p>
        </p:txBody>
      </p:sp>
      <p:sp>
        <p:nvSpPr>
          <p:cNvPr id="3" name="Prostokąt: zaokrąglone rogi 2">
            <a:extLst>
              <a:ext uri="{FF2B5EF4-FFF2-40B4-BE49-F238E27FC236}">
                <a16:creationId xmlns:a16="http://schemas.microsoft.com/office/drawing/2014/main" id="{EE435C0F-0BEC-CE1D-627A-BECF6BB15956}"/>
              </a:ext>
            </a:extLst>
          </p:cNvPr>
          <p:cNvSpPr/>
          <p:nvPr/>
        </p:nvSpPr>
        <p:spPr>
          <a:xfrm>
            <a:off x="938561" y="4980877"/>
            <a:ext cx="1886414" cy="687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ea typeface="+mn-lt"/>
                <a:cs typeface="+mn-lt"/>
              </a:rPr>
              <a:t>Wikipedia Falcon 9 launch Page</a:t>
            </a:r>
            <a:endParaRPr lang="en-US" b="1">
              <a:solidFill>
                <a:schemeClr val="bg1"/>
              </a:solidFill>
              <a:cs typeface="Calibri"/>
            </a:endParaRPr>
          </a:p>
        </p:txBody>
      </p:sp>
      <p:sp>
        <p:nvSpPr>
          <p:cNvPr id="7" name="Strzałka: w prawo 6">
            <a:extLst>
              <a:ext uri="{FF2B5EF4-FFF2-40B4-BE49-F238E27FC236}">
                <a16:creationId xmlns:a16="http://schemas.microsoft.com/office/drawing/2014/main" id="{94BE1C3A-FC16-88E8-4236-F4A1F52C27C6}"/>
              </a:ext>
            </a:extLst>
          </p:cNvPr>
          <p:cNvSpPr/>
          <p:nvPr/>
        </p:nvSpPr>
        <p:spPr>
          <a:xfrm>
            <a:off x="2936486" y="4274634"/>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8" name="Strzałka: w prawo 7">
            <a:extLst>
              <a:ext uri="{FF2B5EF4-FFF2-40B4-BE49-F238E27FC236}">
                <a16:creationId xmlns:a16="http://schemas.microsoft.com/office/drawing/2014/main" id="{70641370-6C13-B0C3-BE51-791F647E341F}"/>
              </a:ext>
            </a:extLst>
          </p:cNvPr>
          <p:cNvSpPr/>
          <p:nvPr/>
        </p:nvSpPr>
        <p:spPr>
          <a:xfrm>
            <a:off x="2936486" y="5129561"/>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9" name="Prostokąt: zaokrąglone rogi 8">
            <a:extLst>
              <a:ext uri="{FF2B5EF4-FFF2-40B4-BE49-F238E27FC236}">
                <a16:creationId xmlns:a16="http://schemas.microsoft.com/office/drawing/2014/main" id="{5F8E0ABE-7E7F-3603-55D6-59C6BA9AB1E1}"/>
              </a:ext>
            </a:extLst>
          </p:cNvPr>
          <p:cNvSpPr/>
          <p:nvPr/>
        </p:nvSpPr>
        <p:spPr>
          <a:xfrm>
            <a:off x="3419707" y="4144536"/>
            <a:ext cx="1886414" cy="641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ea typeface="+mn-lt"/>
                <a:cs typeface="+mn-lt"/>
              </a:rPr>
              <a:t>Get request</a:t>
            </a:r>
            <a:endParaRPr lang="pl-PL" b="1">
              <a:solidFill>
                <a:schemeClr val="bg1"/>
              </a:solidFill>
            </a:endParaRPr>
          </a:p>
        </p:txBody>
      </p:sp>
      <p:sp>
        <p:nvSpPr>
          <p:cNvPr id="10" name="Prostokąt: zaokrąglone rogi 9">
            <a:extLst>
              <a:ext uri="{FF2B5EF4-FFF2-40B4-BE49-F238E27FC236}">
                <a16:creationId xmlns:a16="http://schemas.microsoft.com/office/drawing/2014/main" id="{CA830C89-E9B2-6BFB-8588-D207B721D171}"/>
              </a:ext>
            </a:extLst>
          </p:cNvPr>
          <p:cNvSpPr/>
          <p:nvPr/>
        </p:nvSpPr>
        <p:spPr>
          <a:xfrm>
            <a:off x="3419707" y="5008756"/>
            <a:ext cx="1886414" cy="659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ea typeface="+mn-lt"/>
                <a:cs typeface="+mn-lt"/>
              </a:rPr>
              <a:t>Get request</a:t>
            </a:r>
            <a:endParaRPr lang="pl-PL" b="1">
              <a:solidFill>
                <a:schemeClr val="bg1"/>
              </a:solidFill>
            </a:endParaRPr>
          </a:p>
        </p:txBody>
      </p:sp>
      <p:sp>
        <p:nvSpPr>
          <p:cNvPr id="11" name="Strzałka: w prawo 10">
            <a:extLst>
              <a:ext uri="{FF2B5EF4-FFF2-40B4-BE49-F238E27FC236}">
                <a16:creationId xmlns:a16="http://schemas.microsoft.com/office/drawing/2014/main" id="{23E6B456-C2D4-8E7B-C120-A14020C98CD0}"/>
              </a:ext>
            </a:extLst>
          </p:cNvPr>
          <p:cNvSpPr/>
          <p:nvPr/>
        </p:nvSpPr>
        <p:spPr>
          <a:xfrm>
            <a:off x="5417632" y="4274634"/>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13" name="Strzałka: w prawo 12">
            <a:extLst>
              <a:ext uri="{FF2B5EF4-FFF2-40B4-BE49-F238E27FC236}">
                <a16:creationId xmlns:a16="http://schemas.microsoft.com/office/drawing/2014/main" id="{506EB077-29AE-11F4-CD5C-68E7F06A11DF}"/>
              </a:ext>
            </a:extLst>
          </p:cNvPr>
          <p:cNvSpPr/>
          <p:nvPr/>
        </p:nvSpPr>
        <p:spPr>
          <a:xfrm>
            <a:off x="5417632" y="5129561"/>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14" name="Prostokąt: zaokrąglone rogi 13">
            <a:extLst>
              <a:ext uri="{FF2B5EF4-FFF2-40B4-BE49-F238E27FC236}">
                <a16:creationId xmlns:a16="http://schemas.microsoft.com/office/drawing/2014/main" id="{57EE6BBB-95E5-7AB0-C72D-6768CA8702C8}"/>
              </a:ext>
            </a:extLst>
          </p:cNvPr>
          <p:cNvSpPr/>
          <p:nvPr/>
        </p:nvSpPr>
        <p:spPr>
          <a:xfrm>
            <a:off x="5900853" y="5045926"/>
            <a:ext cx="1886413" cy="622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ea typeface="+mn-lt"/>
                <a:cs typeface="+mn-lt"/>
              </a:rPr>
              <a:t>Scraping &amp; Extracting</a:t>
            </a:r>
            <a:endParaRPr lang="pl-PL" b="1">
              <a:solidFill>
                <a:schemeClr val="bg1"/>
              </a:solidFill>
            </a:endParaRPr>
          </a:p>
        </p:txBody>
      </p:sp>
      <p:sp>
        <p:nvSpPr>
          <p:cNvPr id="15" name="Prostokąt: zaokrąglone rogi 14">
            <a:extLst>
              <a:ext uri="{FF2B5EF4-FFF2-40B4-BE49-F238E27FC236}">
                <a16:creationId xmlns:a16="http://schemas.microsoft.com/office/drawing/2014/main" id="{D54009CA-0522-3A5B-5AD0-73D1003D7564}"/>
              </a:ext>
            </a:extLst>
          </p:cNvPr>
          <p:cNvSpPr/>
          <p:nvPr/>
        </p:nvSpPr>
        <p:spPr>
          <a:xfrm>
            <a:off x="5900853" y="4144535"/>
            <a:ext cx="1886414" cy="641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ea typeface="+mn-lt"/>
                <a:cs typeface="+mn-lt"/>
              </a:rPr>
              <a:t>Decoding &amp; Filtering</a:t>
            </a:r>
            <a:endParaRPr lang="pl-PL" b="1">
              <a:solidFill>
                <a:schemeClr val="bg1"/>
              </a:solidFill>
            </a:endParaRPr>
          </a:p>
        </p:txBody>
      </p:sp>
      <p:sp>
        <p:nvSpPr>
          <p:cNvPr id="16" name="Strzałka: w prawo 15">
            <a:extLst>
              <a:ext uri="{FF2B5EF4-FFF2-40B4-BE49-F238E27FC236}">
                <a16:creationId xmlns:a16="http://schemas.microsoft.com/office/drawing/2014/main" id="{7AEFF14E-E24E-069E-13A2-25BD4B0842A1}"/>
              </a:ext>
            </a:extLst>
          </p:cNvPr>
          <p:cNvSpPr/>
          <p:nvPr/>
        </p:nvSpPr>
        <p:spPr>
          <a:xfrm>
            <a:off x="7898778" y="4274634"/>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17" name="Strzałka: w prawo 16">
            <a:extLst>
              <a:ext uri="{FF2B5EF4-FFF2-40B4-BE49-F238E27FC236}">
                <a16:creationId xmlns:a16="http://schemas.microsoft.com/office/drawing/2014/main" id="{6CE35786-D64D-AF9E-C46E-3620B9F038E4}"/>
              </a:ext>
            </a:extLst>
          </p:cNvPr>
          <p:cNvSpPr/>
          <p:nvPr/>
        </p:nvSpPr>
        <p:spPr>
          <a:xfrm>
            <a:off x="7898778" y="5120268"/>
            <a:ext cx="371707" cy="380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18" name="Prostokąt: zaokrąglone rogi 17">
            <a:extLst>
              <a:ext uri="{FF2B5EF4-FFF2-40B4-BE49-F238E27FC236}">
                <a16:creationId xmlns:a16="http://schemas.microsoft.com/office/drawing/2014/main" id="{46F04815-3BD9-AEE1-9324-2946AF5D6C7C}"/>
              </a:ext>
            </a:extLst>
          </p:cNvPr>
          <p:cNvSpPr/>
          <p:nvPr/>
        </p:nvSpPr>
        <p:spPr>
          <a:xfrm>
            <a:off x="8381999" y="4144535"/>
            <a:ext cx="1886414" cy="1523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ea typeface="+mn-lt"/>
                <a:cs typeface="+mn-lt"/>
              </a:rPr>
              <a:t>Pandas Data Frames</a:t>
            </a:r>
            <a:endParaRPr lang="en-US" b="1" err="1">
              <a:solidFill>
                <a:schemeClr val="bg1"/>
              </a:solidFill>
              <a:cs typeface="Calibri"/>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90933"/>
            <a:ext cx="6164262" cy="3110802"/>
          </a:xfrm>
          <a:prstGeom prst="rect">
            <a:avLst/>
          </a:prstGeom>
          <a:noFill/>
        </p:spPr>
        <p:txBody>
          <a:bodyPr vert="horz" lIns="91440" tIns="45720" rIns="91440" bIns="45720" rtlCol="0" anchor="t">
            <a:normAutofit/>
          </a:bodyPr>
          <a:lstStyle/>
          <a:p>
            <a:pPr marL="342900" indent="-342900">
              <a:buAutoNum type="arabicPeriod"/>
            </a:pPr>
            <a:r>
              <a:rPr lang="en-US" sz="1400">
                <a:ea typeface="+mn-lt"/>
                <a:cs typeface="+mn-lt"/>
              </a:rPr>
              <a:t>R</a:t>
            </a:r>
            <a:r>
              <a:rPr lang="en-US" sz="1400">
                <a:cs typeface="Calibri"/>
              </a:rPr>
              <a:t>equest rocket launch data from SpaceX API</a:t>
            </a:r>
            <a:endParaRPr lang="pl-PL" sz="1400">
              <a:cs typeface="Calibri"/>
            </a:endParaRPr>
          </a:p>
          <a:p>
            <a:pPr marL="342900" indent="-342900">
              <a:buAutoNum type="arabicPeriod"/>
            </a:pPr>
            <a:r>
              <a:rPr lang="en-US" sz="1400">
                <a:cs typeface="Calibri"/>
              </a:rPr>
              <a:t>Decoding the response content as a Json using .</a:t>
            </a:r>
            <a:r>
              <a:rPr lang="en-US" sz="1400" err="1">
                <a:cs typeface="Calibri"/>
              </a:rPr>
              <a:t>json</a:t>
            </a:r>
            <a:r>
              <a:rPr lang="en-US" sz="1400">
                <a:cs typeface="Calibri"/>
              </a:rPr>
              <a:t>() and turning it into a Pandas </a:t>
            </a:r>
            <a:r>
              <a:rPr lang="en-US" sz="1400" err="1">
                <a:cs typeface="Calibri"/>
              </a:rPr>
              <a:t>dataframe</a:t>
            </a:r>
            <a:r>
              <a:rPr lang="en-US" sz="1400">
                <a:cs typeface="Calibri"/>
              </a:rPr>
              <a:t> using .</a:t>
            </a:r>
            <a:r>
              <a:rPr lang="en-US" sz="1400" err="1">
                <a:cs typeface="Calibri"/>
              </a:rPr>
              <a:t>json_normalize</a:t>
            </a:r>
            <a:r>
              <a:rPr lang="en-US" sz="1400">
                <a:cs typeface="Calibri"/>
              </a:rPr>
              <a:t>()</a:t>
            </a:r>
          </a:p>
          <a:p>
            <a:pPr marL="342900" indent="-342900">
              <a:buAutoNum type="arabicPeriod"/>
            </a:pPr>
            <a:r>
              <a:rPr lang="en-US" sz="1400">
                <a:solidFill>
                  <a:srgbClr val="000000"/>
                </a:solidFill>
                <a:cs typeface="Calibri"/>
              </a:rPr>
              <a:t>Filtering the data </a:t>
            </a:r>
            <a:r>
              <a:rPr lang="en-US" sz="1400" err="1">
                <a:solidFill>
                  <a:srgbClr val="000000"/>
                </a:solidFill>
                <a:cs typeface="Calibri"/>
              </a:rPr>
              <a:t>dataframe</a:t>
            </a:r>
            <a:r>
              <a:rPr lang="en-US" sz="1400">
                <a:solidFill>
                  <a:srgbClr val="000000"/>
                </a:solidFill>
                <a:cs typeface="Calibri"/>
              </a:rPr>
              <a:t> using the </a:t>
            </a:r>
            <a:r>
              <a:rPr lang="en-US" sz="1400" err="1">
                <a:solidFill>
                  <a:srgbClr val="000000"/>
                </a:solidFill>
                <a:cs typeface="Calibri"/>
              </a:rPr>
              <a:t>BoosterVersion</a:t>
            </a:r>
            <a:r>
              <a:rPr lang="en-US" sz="1400">
                <a:solidFill>
                  <a:srgbClr val="000000"/>
                </a:solidFill>
                <a:cs typeface="Calibri"/>
              </a:rPr>
              <a:t> column to only keep the Falcon 9 launches.</a:t>
            </a:r>
          </a:p>
          <a:p>
            <a:pPr marL="342900" indent="-342900">
              <a:buAutoNum type="arabicPeriod"/>
            </a:pPr>
            <a:r>
              <a:rPr lang="en-US" sz="1400">
                <a:cs typeface="Calibri"/>
              </a:rPr>
              <a:t>Dealing</a:t>
            </a:r>
            <a:r>
              <a:rPr lang="en-US" sz="1400">
                <a:solidFill>
                  <a:srgbClr val="000000"/>
                </a:solidFill>
                <a:cs typeface="Calibri"/>
              </a:rPr>
              <a:t> with Missing Values</a:t>
            </a:r>
          </a:p>
          <a:p>
            <a:pPr marL="342900" indent="-342900">
              <a:buAutoNum type="arabicPeriod"/>
            </a:pPr>
            <a:endParaRPr lang="en-US" sz="1400">
              <a:solidFill>
                <a:srgbClr val="000000"/>
              </a:solidFill>
              <a:cs typeface="Calibri"/>
            </a:endParaRPr>
          </a:p>
          <a:p>
            <a:pPr>
              <a:buNone/>
            </a:pPr>
            <a:endParaRPr lang="en-US" sz="1600" b="1">
              <a:solidFill>
                <a:srgbClr val="000000"/>
              </a:solidFill>
              <a:cs typeface="Calibri"/>
            </a:endParaRPr>
          </a:p>
          <a:p>
            <a:pPr>
              <a:buNone/>
            </a:pPr>
            <a:endParaRPr lang="en-US" sz="1400">
              <a:solidFill>
                <a:srgbClr val="000000"/>
              </a:solidFill>
              <a:cs typeface="Calibri"/>
            </a:endParaRPr>
          </a:p>
          <a:p>
            <a:pPr>
              <a:buNone/>
            </a:pPr>
            <a:endParaRPr lang="en-US" sz="1400">
              <a:solidFill>
                <a:srgbClr val="000000"/>
              </a:solidFill>
              <a:cs typeface="Calibri"/>
            </a:endParaRPr>
          </a:p>
          <a:p>
            <a:pPr marL="0" indent="0">
              <a:buNone/>
            </a:pPr>
            <a:endParaRPr lang="en-US" sz="1400">
              <a:solidFill>
                <a:srgbClr val="7F7F7F"/>
              </a:solidFill>
              <a:cs typeface="Calibri"/>
            </a:endParaRPr>
          </a:p>
          <a:p>
            <a:pPr>
              <a:lnSpc>
                <a:spcPct val="100000"/>
              </a:lnSpc>
              <a:spcBef>
                <a:spcPts val="0"/>
              </a:spcBef>
              <a:buNone/>
            </a:pPr>
            <a:endParaRPr lang="en-US" sz="1400">
              <a:solidFill>
                <a:srgbClr val="7F7F7F"/>
              </a:solidFill>
              <a:latin typeface="Calibri" panose="020F0502020204030204"/>
              <a:cs typeface="Calibri"/>
            </a:endParaRPr>
          </a:p>
          <a:p>
            <a:pPr marL="0" indent="0">
              <a:lnSpc>
                <a:spcPct val="100000"/>
              </a:lnSpc>
              <a:spcBef>
                <a:spcPts val="1400"/>
              </a:spcBef>
              <a:buNone/>
            </a:pPr>
            <a:endParaRPr lang="en-US" sz="2200">
              <a:solidFill>
                <a:srgbClr val="292929"/>
              </a:solidFill>
              <a:latin typeface="Abadi" panose="020B0604020104020204" pitchFamily="34" charset="0"/>
              <a:cs typeface="Calibri" panose="020F0502020204030204"/>
            </a:endParaRPr>
          </a:p>
          <a:p>
            <a:pPr marL="0" indent="0">
              <a:buNone/>
            </a:pPr>
            <a:endParaRPr lang="en-US">
              <a:solidFill>
                <a:srgbClr val="000000"/>
              </a:solidFill>
              <a:latin typeface="Calibri" panose="020F0502020204030204"/>
              <a:cs typeface="Calibri" panose="020F0502020204030204"/>
            </a:endParaRPr>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7" name="Content Placeholder 4">
            <a:extLst>
              <a:ext uri="{FF2B5EF4-FFF2-40B4-BE49-F238E27FC236}">
                <a16:creationId xmlns:a16="http://schemas.microsoft.com/office/drawing/2014/main" id="{D6B0DF40-B04B-9305-0DEF-144B7C4318AD}"/>
              </a:ext>
            </a:extLst>
          </p:cNvPr>
          <p:cNvSpPr txBox="1">
            <a:spLocks/>
          </p:cNvSpPr>
          <p:nvPr/>
        </p:nvSpPr>
        <p:spPr>
          <a:xfrm>
            <a:off x="7062555" y="1792288"/>
            <a:ext cx="4308707" cy="423475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200">
              <a:solidFill>
                <a:srgbClr val="1C7DDB"/>
              </a:solidFill>
              <a:latin typeface="Abadi"/>
            </a:endParaRPr>
          </a:p>
          <a:p>
            <a:pPr marL="0" indent="0">
              <a:buFont typeface="Arial" panose="020B0604020202020204" pitchFamily="34" charset="0"/>
              <a:buNone/>
            </a:pPr>
            <a:endParaRPr lang="en-US" sz="1200">
              <a:solidFill>
                <a:srgbClr val="1C7DDB"/>
              </a:solidFill>
              <a:latin typeface="Abadi"/>
            </a:endParaRPr>
          </a:p>
          <a:p>
            <a:pPr marL="0" indent="0">
              <a:buFont typeface="Arial" panose="020B0604020202020204" pitchFamily="34" charset="0"/>
              <a:buNone/>
            </a:pPr>
            <a:endParaRPr lang="en-US" sz="1200">
              <a:solidFill>
                <a:srgbClr val="1C7DDB"/>
              </a:solidFill>
              <a:latin typeface="Abadi"/>
            </a:endParaRPr>
          </a:p>
          <a:p>
            <a:pPr marL="0" indent="0">
              <a:buFont typeface="Arial" panose="020B0604020202020204" pitchFamily="34" charset="0"/>
              <a:buNone/>
            </a:pPr>
            <a:endParaRPr lang="en-US" sz="1200">
              <a:solidFill>
                <a:srgbClr val="1C7DDB"/>
              </a:solidFill>
              <a:latin typeface="Abadi"/>
            </a:endParaRPr>
          </a:p>
          <a:p>
            <a:pPr marL="0" indent="0">
              <a:buFont typeface="Arial" panose="020B0604020202020204" pitchFamily="34" charset="0"/>
              <a:buNone/>
            </a:pPr>
            <a:endParaRPr lang="en-US" sz="1200">
              <a:solidFill>
                <a:srgbClr val="1C7DDB"/>
              </a:solidFill>
              <a:latin typeface="Abadi"/>
              <a:cs typeface="Calibri"/>
            </a:endParaRPr>
          </a:p>
        </p:txBody>
      </p:sp>
      <p:sp>
        <p:nvSpPr>
          <p:cNvPr id="15" name="Prostokąt: zaokrąglone rogi 14">
            <a:extLst>
              <a:ext uri="{FF2B5EF4-FFF2-40B4-BE49-F238E27FC236}">
                <a16:creationId xmlns:a16="http://schemas.microsoft.com/office/drawing/2014/main" id="{AAAA830D-7D85-BF33-F3FC-226D73A38E8F}"/>
              </a:ext>
            </a:extLst>
          </p:cNvPr>
          <p:cNvSpPr/>
          <p:nvPr/>
        </p:nvSpPr>
        <p:spPr>
          <a:xfrm>
            <a:off x="7136781" y="1997926"/>
            <a:ext cx="4107363" cy="408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200" b="1">
                <a:solidFill>
                  <a:schemeClr val="bg1"/>
                </a:solidFill>
                <a:latin typeface="Arial"/>
                <a:cs typeface="Arial"/>
              </a:rPr>
              <a:t>Get </a:t>
            </a:r>
            <a:r>
              <a:rPr lang="en-US" sz="1200" b="1">
                <a:solidFill>
                  <a:schemeClr val="bg1"/>
                </a:solidFill>
                <a:latin typeface="Arial"/>
                <a:cs typeface="Arial"/>
              </a:rPr>
              <a:t>request</a:t>
            </a:r>
            <a:r>
              <a:rPr lang="pl-PL" sz="1200" b="1">
                <a:solidFill>
                  <a:schemeClr val="bg1"/>
                </a:solidFill>
                <a:latin typeface="Arial"/>
                <a:cs typeface="Arial"/>
              </a:rPr>
              <a:t> to the </a:t>
            </a:r>
            <a:r>
              <a:rPr lang="pl-PL" sz="1200" b="1" err="1">
                <a:solidFill>
                  <a:schemeClr val="bg1"/>
                </a:solidFill>
                <a:latin typeface="Arial"/>
                <a:cs typeface="Arial"/>
              </a:rPr>
              <a:t>Spacex</a:t>
            </a:r>
            <a:r>
              <a:rPr lang="pl-PL" sz="1200" b="1">
                <a:solidFill>
                  <a:schemeClr val="bg1"/>
                </a:solidFill>
                <a:latin typeface="Arial"/>
                <a:cs typeface="Arial"/>
              </a:rPr>
              <a:t> API</a:t>
            </a:r>
            <a:endParaRPr lang="pl-PL" sz="1200">
              <a:solidFill>
                <a:schemeClr val="bg1"/>
              </a:solidFill>
              <a:ea typeface="+mn-lt"/>
              <a:cs typeface="+mn-lt"/>
            </a:endParaRPr>
          </a:p>
        </p:txBody>
      </p:sp>
      <p:sp>
        <p:nvSpPr>
          <p:cNvPr id="17" name="Prostokąt: zaokrąglone rogi 16">
            <a:extLst>
              <a:ext uri="{FF2B5EF4-FFF2-40B4-BE49-F238E27FC236}">
                <a16:creationId xmlns:a16="http://schemas.microsoft.com/office/drawing/2014/main" id="{B6AC17B9-60E0-9091-5D27-A26AB5496652}"/>
              </a:ext>
            </a:extLst>
          </p:cNvPr>
          <p:cNvSpPr/>
          <p:nvPr/>
        </p:nvSpPr>
        <p:spPr>
          <a:xfrm>
            <a:off x="7146075" y="3652023"/>
            <a:ext cx="4144534" cy="408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bg1"/>
                </a:solidFill>
                <a:latin typeface="Arial"/>
                <a:cs typeface="Arial"/>
              </a:rPr>
              <a:t>Strip the dataset of unneeded features</a:t>
            </a:r>
            <a:endParaRPr lang="en-US" sz="1200">
              <a:solidFill>
                <a:schemeClr val="bg1"/>
              </a:solidFill>
              <a:ea typeface="+mn-lt"/>
              <a:cs typeface="+mn-lt"/>
            </a:endParaRPr>
          </a:p>
        </p:txBody>
      </p:sp>
      <p:sp>
        <p:nvSpPr>
          <p:cNvPr id="21" name="Strzałka: w prawo 20">
            <a:extLst>
              <a:ext uri="{FF2B5EF4-FFF2-40B4-BE49-F238E27FC236}">
                <a16:creationId xmlns:a16="http://schemas.microsoft.com/office/drawing/2014/main" id="{91F2308B-D3A4-A9E1-9A07-A5291B4A07DB}"/>
              </a:ext>
            </a:extLst>
          </p:cNvPr>
          <p:cNvSpPr/>
          <p:nvPr/>
        </p:nvSpPr>
        <p:spPr>
          <a:xfrm rot="5400000">
            <a:off x="9097535" y="2462560"/>
            <a:ext cx="250903" cy="250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24" name="Strzałka: w prawo 23">
            <a:extLst>
              <a:ext uri="{FF2B5EF4-FFF2-40B4-BE49-F238E27FC236}">
                <a16:creationId xmlns:a16="http://schemas.microsoft.com/office/drawing/2014/main" id="{DE81B4AC-C264-3A4B-96E8-D8AC3DE53E80}"/>
              </a:ext>
            </a:extLst>
          </p:cNvPr>
          <p:cNvSpPr/>
          <p:nvPr/>
        </p:nvSpPr>
        <p:spPr>
          <a:xfrm rot="5400000">
            <a:off x="9097535" y="4897243"/>
            <a:ext cx="250903" cy="250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26" name="Prostokąt: zaokrąglone rogi 25">
            <a:extLst>
              <a:ext uri="{FF2B5EF4-FFF2-40B4-BE49-F238E27FC236}">
                <a16:creationId xmlns:a16="http://schemas.microsoft.com/office/drawing/2014/main" id="{C22F5655-4541-C1F4-42CE-E6E28EA31D0C}"/>
              </a:ext>
            </a:extLst>
          </p:cNvPr>
          <p:cNvSpPr/>
          <p:nvPr/>
        </p:nvSpPr>
        <p:spPr>
          <a:xfrm>
            <a:off x="7146073" y="2769218"/>
            <a:ext cx="4144534" cy="501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1200" b="1">
                <a:solidFill>
                  <a:schemeClr val="bg1"/>
                </a:solidFill>
                <a:latin typeface="Arial"/>
                <a:cs typeface="Arial"/>
              </a:rPr>
              <a:t>Decode response and turn it into Pandas Data Frame</a:t>
            </a:r>
            <a:endParaRPr lang="en-US" sz="1200">
              <a:solidFill>
                <a:schemeClr val="bg1"/>
              </a:solidFill>
              <a:ea typeface="+mn-lt"/>
              <a:cs typeface="+mn-lt"/>
            </a:endParaRPr>
          </a:p>
        </p:txBody>
      </p:sp>
      <p:sp>
        <p:nvSpPr>
          <p:cNvPr id="28" name="Strzałka: w prawo 27">
            <a:extLst>
              <a:ext uri="{FF2B5EF4-FFF2-40B4-BE49-F238E27FC236}">
                <a16:creationId xmlns:a16="http://schemas.microsoft.com/office/drawing/2014/main" id="{5DE79ECA-5761-743E-6FDE-441F49F1642D}"/>
              </a:ext>
            </a:extLst>
          </p:cNvPr>
          <p:cNvSpPr/>
          <p:nvPr/>
        </p:nvSpPr>
        <p:spPr>
          <a:xfrm rot="5400000">
            <a:off x="9097535" y="3336072"/>
            <a:ext cx="250903" cy="250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30" name="Strzałka: w prawo 29">
            <a:extLst>
              <a:ext uri="{FF2B5EF4-FFF2-40B4-BE49-F238E27FC236}">
                <a16:creationId xmlns:a16="http://schemas.microsoft.com/office/drawing/2014/main" id="{26F5D585-F2A6-F978-6DBB-55905D54DD41}"/>
              </a:ext>
            </a:extLst>
          </p:cNvPr>
          <p:cNvSpPr/>
          <p:nvPr/>
        </p:nvSpPr>
        <p:spPr>
          <a:xfrm rot="5400000">
            <a:off x="9097535" y="4116658"/>
            <a:ext cx="250903" cy="250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32" name="Prostokąt: zaokrąglone rogi 31">
            <a:extLst>
              <a:ext uri="{FF2B5EF4-FFF2-40B4-BE49-F238E27FC236}">
                <a16:creationId xmlns:a16="http://schemas.microsoft.com/office/drawing/2014/main" id="{2E183B97-D4BE-4AF3-8E65-A73FBCE2632C}"/>
              </a:ext>
            </a:extLst>
          </p:cNvPr>
          <p:cNvSpPr/>
          <p:nvPr/>
        </p:nvSpPr>
        <p:spPr>
          <a:xfrm>
            <a:off x="7136781" y="4423316"/>
            <a:ext cx="4144535" cy="408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bg1"/>
                </a:solidFill>
                <a:latin typeface="Arial"/>
                <a:cs typeface="Arial"/>
              </a:rPr>
              <a:t>Filter for 'Falcon 9' launches only</a:t>
            </a:r>
            <a:endParaRPr lang="en-US" sz="1200">
              <a:solidFill>
                <a:schemeClr val="bg1"/>
              </a:solidFill>
              <a:ea typeface="+mn-lt"/>
              <a:cs typeface="Arial"/>
            </a:endParaRPr>
          </a:p>
        </p:txBody>
      </p:sp>
      <p:sp>
        <p:nvSpPr>
          <p:cNvPr id="34" name="Prostokąt: zaokrąglone rogi 33">
            <a:extLst>
              <a:ext uri="{FF2B5EF4-FFF2-40B4-BE49-F238E27FC236}">
                <a16:creationId xmlns:a16="http://schemas.microsoft.com/office/drawing/2014/main" id="{7551F02F-2B94-023A-9C0E-B66A1E4C86C2}"/>
              </a:ext>
            </a:extLst>
          </p:cNvPr>
          <p:cNvSpPr/>
          <p:nvPr/>
        </p:nvSpPr>
        <p:spPr>
          <a:xfrm>
            <a:off x="7136781" y="5213194"/>
            <a:ext cx="4144534" cy="5018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bg1"/>
                </a:solidFill>
                <a:latin typeface="Arial"/>
                <a:cs typeface="Arial"/>
              </a:rPr>
              <a:t>Replace the existing 'nan's with mean value of the feature </a:t>
            </a:r>
            <a:endParaRPr lang="en-US" sz="1200">
              <a:solidFill>
                <a:schemeClr val="bg1"/>
              </a:solidFill>
              <a:ea typeface="+mn-lt"/>
              <a:cs typeface="Arial"/>
            </a:endParaRPr>
          </a:p>
        </p:txBody>
      </p:sp>
      <p:sp>
        <p:nvSpPr>
          <p:cNvPr id="36" name="Text Placeholder 2">
            <a:extLst>
              <a:ext uri="{FF2B5EF4-FFF2-40B4-BE49-F238E27FC236}">
                <a16:creationId xmlns:a16="http://schemas.microsoft.com/office/drawing/2014/main" id="{6208A4A9-FC34-8398-9910-C86397C9EB01}"/>
              </a:ext>
            </a:extLst>
          </p:cNvPr>
          <p:cNvSpPr txBox="1">
            <a:spLocks/>
          </p:cNvSpPr>
          <p:nvPr/>
        </p:nvSpPr>
        <p:spPr>
          <a:xfrm>
            <a:off x="768700" y="5678991"/>
            <a:ext cx="6164262" cy="350877"/>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600">
                <a:solidFill>
                  <a:srgbClr val="000000"/>
                </a:solidFill>
                <a:cs typeface="Calibri"/>
              </a:rPr>
              <a:t>For</a:t>
            </a:r>
            <a:r>
              <a:rPr lang="en-US" sz="1600">
                <a:cs typeface="Calibri"/>
              </a:rPr>
              <a:t> more detailed information see the </a:t>
            </a:r>
            <a:r>
              <a:rPr lang="en-US" sz="1600" b="1">
                <a:cs typeface="Calibri"/>
                <a:hlinkClick r:id="rId3"/>
              </a:rPr>
              <a:t>Jupyter notebook</a:t>
            </a:r>
            <a:endParaRPr lang="en-US" sz="1600" b="1">
              <a:cs typeface="Calibri"/>
            </a:endParaRPr>
          </a:p>
          <a:p>
            <a:pPr>
              <a:buFont typeface="Arial" panose="020B0604020202020204" pitchFamily="34" charset="0"/>
              <a:buNone/>
            </a:pPr>
            <a:endParaRPr lang="en-US" sz="1400">
              <a:solidFill>
                <a:srgbClr val="000000"/>
              </a:solidFill>
              <a:latin typeface="Calibri"/>
              <a:cs typeface="Calibri"/>
            </a:endParaRPr>
          </a:p>
          <a:p>
            <a:pPr>
              <a:buFont typeface="Arial" panose="020B0604020202020204" pitchFamily="34" charset="0"/>
              <a:buNone/>
            </a:pPr>
            <a:endParaRPr lang="en-US" sz="1400">
              <a:solidFill>
                <a:srgbClr val="000000"/>
              </a:solidFill>
              <a:latin typeface="Calibri"/>
              <a:cs typeface="Calibri"/>
            </a:endParaRPr>
          </a:p>
          <a:p>
            <a:pPr marL="0" indent="0">
              <a:buFont typeface="Arial" panose="020B0604020202020204" pitchFamily="34" charset="0"/>
              <a:buNone/>
            </a:pPr>
            <a:endParaRPr lang="en-US" sz="1400">
              <a:solidFill>
                <a:srgbClr val="7F7F7F"/>
              </a:solidFill>
              <a:latin typeface="Calibri"/>
              <a:cs typeface="Calibri"/>
            </a:endParaRPr>
          </a:p>
          <a:p>
            <a:pPr>
              <a:lnSpc>
                <a:spcPct val="100000"/>
              </a:lnSpc>
              <a:spcBef>
                <a:spcPts val="0"/>
              </a:spcBef>
              <a:buFont typeface="Arial" panose="020B0604020202020204" pitchFamily="34" charset="0"/>
              <a:buNone/>
            </a:pPr>
            <a:endParaRPr lang="en-US" sz="1400">
              <a:solidFill>
                <a:srgbClr val="7F7F7F"/>
              </a:solidFill>
              <a:latin typeface="Calibri"/>
              <a:cs typeface="Calibri"/>
            </a:endParaRPr>
          </a:p>
          <a:p>
            <a:pPr marL="0" indent="0">
              <a:lnSpc>
                <a:spcPct val="100000"/>
              </a:lnSpc>
              <a:spcBef>
                <a:spcPts val="1400"/>
              </a:spcBef>
              <a:buFont typeface="Arial" panose="020B0604020202020204" pitchFamily="34" charset="0"/>
              <a:buNone/>
            </a:pPr>
            <a:endParaRPr lang="en-US" sz="2200">
              <a:solidFill>
                <a:srgbClr val="292929"/>
              </a:solidFill>
              <a:latin typeface="Abadi" panose="020B0604020104020204" pitchFamily="34" charset="0"/>
              <a:cs typeface="Calibri" panose="020F0502020204030204"/>
            </a:endParaRPr>
          </a:p>
          <a:p>
            <a:pPr marL="0" indent="0">
              <a:buFont typeface="Arial" panose="020B0604020202020204" pitchFamily="34" charset="0"/>
              <a:buNone/>
            </a:pP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90933"/>
            <a:ext cx="6164262" cy="2748388"/>
          </a:xfrm>
          <a:prstGeom prst="rect">
            <a:avLst/>
          </a:prstGeom>
          <a:noFill/>
        </p:spPr>
        <p:txBody>
          <a:bodyPr vert="horz" lIns="91440" tIns="45720" rIns="91440" bIns="45720" rtlCol="0" anchor="t">
            <a:normAutofit/>
          </a:bodyPr>
          <a:lstStyle/>
          <a:p>
            <a:pPr marL="342900" indent="-342900">
              <a:buAutoNum type="arabicPeriod"/>
            </a:pPr>
            <a:r>
              <a:rPr lang="en-US" sz="1400">
                <a:ea typeface="+mn-lt"/>
                <a:cs typeface="+mn-lt"/>
              </a:rPr>
              <a:t>HTTP GET method to request the Falcon9 Launch HTML page, as an HTTP response</a:t>
            </a:r>
            <a:endParaRPr lang="pl-PL">
              <a:cs typeface="Calibri" panose="020F0502020204030204"/>
            </a:endParaRPr>
          </a:p>
          <a:p>
            <a:pPr marL="342900" indent="-342900">
              <a:buAutoNum type="arabicPeriod"/>
            </a:pPr>
            <a:r>
              <a:rPr lang="en-US" sz="1400">
                <a:ea typeface="+mn-lt"/>
                <a:cs typeface="+mn-lt"/>
              </a:rPr>
              <a:t>Create a `</a:t>
            </a:r>
            <a:r>
              <a:rPr lang="en-US" sz="1400" err="1">
                <a:ea typeface="+mn-lt"/>
                <a:cs typeface="+mn-lt"/>
              </a:rPr>
              <a:t>BeautifulSoup</a:t>
            </a:r>
            <a:r>
              <a:rPr lang="en-US" sz="1400">
                <a:ea typeface="+mn-lt"/>
                <a:cs typeface="+mn-lt"/>
              </a:rPr>
              <a:t>` object from the HTML `response`</a:t>
            </a:r>
          </a:p>
          <a:p>
            <a:pPr marL="342900" indent="-342900">
              <a:buAutoNum type="arabicPeriod"/>
            </a:pPr>
            <a:r>
              <a:rPr lang="en-US" sz="1400">
                <a:ea typeface="+mn-lt"/>
                <a:cs typeface="+mn-lt"/>
              </a:rPr>
              <a:t>Extract all column/variable names from the HTML table header</a:t>
            </a:r>
          </a:p>
          <a:p>
            <a:pPr marL="342900" indent="-342900">
              <a:buAutoNum type="arabicPeriod"/>
            </a:pPr>
            <a:r>
              <a:rPr lang="en-US" sz="1400">
                <a:solidFill>
                  <a:srgbClr val="000000"/>
                </a:solidFill>
                <a:latin typeface="Calibri"/>
                <a:ea typeface="+mn-lt"/>
                <a:cs typeface="+mn-lt"/>
              </a:rPr>
              <a:t>Extract Column names</a:t>
            </a:r>
          </a:p>
          <a:p>
            <a:pPr marL="342900" indent="-342900">
              <a:buAutoNum type="arabicPeriod"/>
            </a:pPr>
            <a:r>
              <a:rPr lang="en-US" sz="1400">
                <a:ea typeface="+mn-lt"/>
                <a:cs typeface="+mn-lt"/>
              </a:rPr>
              <a:t>Create</a:t>
            </a:r>
            <a:r>
              <a:rPr lang="en-US" sz="1400">
                <a:solidFill>
                  <a:srgbClr val="000000"/>
                </a:solidFill>
                <a:latin typeface="Calibri"/>
                <a:ea typeface="+mn-lt"/>
                <a:cs typeface="+mn-lt"/>
              </a:rPr>
              <a:t> a data frame by parsing the launch HTML tables</a:t>
            </a:r>
          </a:p>
          <a:p>
            <a:pPr>
              <a:buNone/>
            </a:pPr>
            <a:endParaRPr lang="en-US" sz="1600" b="1">
              <a:solidFill>
                <a:srgbClr val="000000"/>
              </a:solidFill>
              <a:cs typeface="Calibri"/>
            </a:endParaRPr>
          </a:p>
          <a:p>
            <a:pPr>
              <a:buNone/>
            </a:pPr>
            <a:endParaRPr lang="en-US" sz="1400">
              <a:solidFill>
                <a:srgbClr val="000000"/>
              </a:solidFill>
              <a:cs typeface="Calibri"/>
            </a:endParaRPr>
          </a:p>
          <a:p>
            <a:pPr>
              <a:buNone/>
            </a:pPr>
            <a:endParaRPr lang="en-US" sz="1400">
              <a:solidFill>
                <a:srgbClr val="000000"/>
              </a:solidFill>
              <a:cs typeface="Calibri"/>
            </a:endParaRPr>
          </a:p>
          <a:p>
            <a:pPr marL="0" indent="0">
              <a:buNone/>
            </a:pPr>
            <a:endParaRPr lang="en-US" sz="1400">
              <a:solidFill>
                <a:srgbClr val="7F7F7F"/>
              </a:solidFill>
              <a:cs typeface="Calibri"/>
            </a:endParaRPr>
          </a:p>
          <a:p>
            <a:pPr>
              <a:lnSpc>
                <a:spcPct val="100000"/>
              </a:lnSpc>
              <a:spcBef>
                <a:spcPts val="0"/>
              </a:spcBef>
              <a:buNone/>
            </a:pPr>
            <a:endParaRPr lang="en-US" sz="1400">
              <a:solidFill>
                <a:srgbClr val="7F7F7F"/>
              </a:solidFill>
              <a:cs typeface="Calibri"/>
            </a:endParaRPr>
          </a:p>
          <a:p>
            <a:pPr marL="0" indent="0">
              <a:lnSpc>
                <a:spcPct val="100000"/>
              </a:lnSpc>
              <a:spcBef>
                <a:spcPts val="1400"/>
              </a:spcBef>
              <a:buNone/>
            </a:pPr>
            <a:endParaRPr lang="en-US" sz="2200">
              <a:solidFill>
                <a:srgbClr val="292929"/>
              </a:solidFill>
              <a:latin typeface="Abadi" panose="020B0604020104020204" pitchFamily="34" charset="0"/>
              <a:cs typeface="Calibri"/>
            </a:endParaRPr>
          </a:p>
          <a:p>
            <a:pPr marL="0" indent="0">
              <a:buNone/>
            </a:pPr>
            <a:endParaRPr lang="en-US">
              <a:solidFill>
                <a:srgbClr val="000000"/>
              </a:solidFill>
              <a:latin typeface="Calibri" panose="020F0502020204030204"/>
              <a:cs typeface="Calibri"/>
            </a:endParaRPr>
          </a:p>
          <a:p>
            <a:endParaRPr lang="en-US">
              <a:solidFill>
                <a:srgbClr val="000000"/>
              </a:solidFill>
              <a:latin typeface="Calibri" panose="020F0502020204030204"/>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pPr>
            <a:r>
              <a:rPr lang="en-US" sz="3700">
                <a:solidFill>
                  <a:srgbClr val="0B49CB"/>
                </a:solidFill>
                <a:latin typeface="Abadi"/>
              </a:rPr>
              <a:t>Data Collection - Scraping​</a:t>
            </a:r>
            <a:endParaRPr lang="pl-PL"/>
          </a:p>
        </p:txBody>
      </p:sp>
      <p:sp>
        <p:nvSpPr>
          <p:cNvPr id="36" name="Content Placeholder 4">
            <a:extLst>
              <a:ext uri="{FF2B5EF4-FFF2-40B4-BE49-F238E27FC236}">
                <a16:creationId xmlns:a16="http://schemas.microsoft.com/office/drawing/2014/main" id="{291F685A-BEED-E3DB-E051-D26DB20328BB}"/>
              </a:ext>
            </a:extLst>
          </p:cNvPr>
          <p:cNvSpPr txBox="1">
            <a:spLocks/>
          </p:cNvSpPr>
          <p:nvPr/>
        </p:nvSpPr>
        <p:spPr>
          <a:xfrm>
            <a:off x="7062555" y="1792288"/>
            <a:ext cx="4308707" cy="423475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200">
              <a:solidFill>
                <a:srgbClr val="1C7DDB"/>
              </a:solidFill>
              <a:latin typeface="Abadi"/>
            </a:endParaRPr>
          </a:p>
          <a:p>
            <a:pPr marL="0" indent="0">
              <a:buFont typeface="Arial" panose="020B0604020202020204" pitchFamily="34" charset="0"/>
              <a:buNone/>
            </a:pPr>
            <a:endParaRPr lang="en-US" sz="1200">
              <a:solidFill>
                <a:srgbClr val="1C7DDB"/>
              </a:solidFill>
              <a:latin typeface="Abadi"/>
            </a:endParaRPr>
          </a:p>
          <a:p>
            <a:pPr marL="0" indent="0">
              <a:buFont typeface="Arial" panose="020B0604020202020204" pitchFamily="34" charset="0"/>
              <a:buNone/>
            </a:pPr>
            <a:endParaRPr lang="en-US" sz="1200">
              <a:solidFill>
                <a:srgbClr val="1C7DDB"/>
              </a:solidFill>
              <a:latin typeface="Abadi"/>
            </a:endParaRPr>
          </a:p>
          <a:p>
            <a:pPr marL="0" indent="0">
              <a:buFont typeface="Arial" panose="020B0604020202020204" pitchFamily="34" charset="0"/>
              <a:buNone/>
            </a:pPr>
            <a:endParaRPr lang="en-US" sz="1200">
              <a:solidFill>
                <a:srgbClr val="1C7DDB"/>
              </a:solidFill>
              <a:latin typeface="Abadi"/>
            </a:endParaRPr>
          </a:p>
          <a:p>
            <a:pPr marL="0" indent="0">
              <a:buFont typeface="Arial" panose="020B0604020202020204" pitchFamily="34" charset="0"/>
              <a:buNone/>
            </a:pPr>
            <a:endParaRPr lang="en-US" sz="1200">
              <a:solidFill>
                <a:srgbClr val="1C7DDB"/>
              </a:solidFill>
              <a:latin typeface="Abadi"/>
              <a:cs typeface="Calibri"/>
            </a:endParaRPr>
          </a:p>
        </p:txBody>
      </p:sp>
      <p:sp>
        <p:nvSpPr>
          <p:cNvPr id="38" name="Prostokąt: zaokrąglone rogi 37">
            <a:extLst>
              <a:ext uri="{FF2B5EF4-FFF2-40B4-BE49-F238E27FC236}">
                <a16:creationId xmlns:a16="http://schemas.microsoft.com/office/drawing/2014/main" id="{5F3AB8BE-4D59-0632-02CD-2ECDD2BCD17C}"/>
              </a:ext>
            </a:extLst>
          </p:cNvPr>
          <p:cNvSpPr/>
          <p:nvPr/>
        </p:nvSpPr>
        <p:spPr>
          <a:xfrm>
            <a:off x="7136781" y="1997926"/>
            <a:ext cx="4107363" cy="408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1200" b="1">
                <a:solidFill>
                  <a:schemeClr val="bg1"/>
                </a:solidFill>
                <a:latin typeface="Arial"/>
                <a:cs typeface="Calibri"/>
              </a:rPr>
              <a:t>HTTP Get </a:t>
            </a:r>
            <a:r>
              <a:rPr lang="en-US" sz="1200" b="1">
                <a:solidFill>
                  <a:schemeClr val="bg1"/>
                </a:solidFill>
                <a:latin typeface="Arial"/>
                <a:cs typeface="Calibri"/>
              </a:rPr>
              <a:t>request</a:t>
            </a:r>
            <a:r>
              <a:rPr lang="pl-PL" sz="1200" b="1">
                <a:solidFill>
                  <a:schemeClr val="bg1"/>
                </a:solidFill>
                <a:latin typeface="Arial"/>
                <a:cs typeface="Calibri"/>
              </a:rPr>
              <a:t> to the </a:t>
            </a:r>
            <a:r>
              <a:rPr lang="pl-PL" sz="1200" b="1" err="1">
                <a:solidFill>
                  <a:schemeClr val="bg1"/>
                </a:solidFill>
                <a:latin typeface="Arial"/>
                <a:cs typeface="Calibri"/>
              </a:rPr>
              <a:t>Falcon</a:t>
            </a:r>
            <a:r>
              <a:rPr lang="pl-PL" sz="1200" b="1">
                <a:solidFill>
                  <a:schemeClr val="bg1"/>
                </a:solidFill>
                <a:latin typeface="Arial"/>
                <a:cs typeface="Calibri"/>
              </a:rPr>
              <a:t> 9 </a:t>
            </a:r>
            <a:r>
              <a:rPr lang="pl-PL" sz="1200" b="1" err="1">
                <a:solidFill>
                  <a:schemeClr val="bg1"/>
                </a:solidFill>
                <a:latin typeface="Arial"/>
                <a:cs typeface="Calibri"/>
              </a:rPr>
              <a:t>Lanuch</a:t>
            </a:r>
            <a:r>
              <a:rPr lang="pl-PL" sz="1200" b="1">
                <a:solidFill>
                  <a:schemeClr val="bg1"/>
                </a:solidFill>
                <a:latin typeface="Arial"/>
                <a:cs typeface="Calibri"/>
              </a:rPr>
              <a:t> HTML </a:t>
            </a:r>
            <a:r>
              <a:rPr lang="pl-PL" sz="1200" b="1" err="1">
                <a:solidFill>
                  <a:schemeClr val="bg1"/>
                </a:solidFill>
                <a:latin typeface="Arial"/>
                <a:cs typeface="Calibri"/>
              </a:rPr>
              <a:t>Page</a:t>
            </a:r>
            <a:r>
              <a:rPr lang="pl-PL" sz="1200" b="1">
                <a:solidFill>
                  <a:schemeClr val="bg1"/>
                </a:solidFill>
                <a:latin typeface="Arial"/>
                <a:cs typeface="Calibri"/>
              </a:rPr>
              <a:t> on Wikipedia</a:t>
            </a:r>
          </a:p>
        </p:txBody>
      </p:sp>
      <p:sp>
        <p:nvSpPr>
          <p:cNvPr id="40" name="Prostokąt: zaokrąglone rogi 39">
            <a:extLst>
              <a:ext uri="{FF2B5EF4-FFF2-40B4-BE49-F238E27FC236}">
                <a16:creationId xmlns:a16="http://schemas.microsoft.com/office/drawing/2014/main" id="{86F3834B-9808-3CA9-A365-B2DF43C48F18}"/>
              </a:ext>
            </a:extLst>
          </p:cNvPr>
          <p:cNvSpPr/>
          <p:nvPr/>
        </p:nvSpPr>
        <p:spPr>
          <a:xfrm>
            <a:off x="7136782" y="3679901"/>
            <a:ext cx="4144534" cy="408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bg1"/>
                </a:solidFill>
                <a:latin typeface="Arial"/>
                <a:cs typeface="Calibri"/>
              </a:rPr>
              <a:t>Extract all column/variable names from the HTML table header</a:t>
            </a:r>
            <a:endParaRPr lang="pl-PL" sz="1200" b="1">
              <a:solidFill>
                <a:schemeClr val="bg1"/>
              </a:solidFill>
              <a:latin typeface="Arial"/>
              <a:cs typeface="Calibri"/>
            </a:endParaRPr>
          </a:p>
        </p:txBody>
      </p:sp>
      <p:sp>
        <p:nvSpPr>
          <p:cNvPr id="42" name="Strzałka: w prawo 41">
            <a:extLst>
              <a:ext uri="{FF2B5EF4-FFF2-40B4-BE49-F238E27FC236}">
                <a16:creationId xmlns:a16="http://schemas.microsoft.com/office/drawing/2014/main" id="{B42C8CF7-527A-87D1-4876-2115C4A39CB6}"/>
              </a:ext>
            </a:extLst>
          </p:cNvPr>
          <p:cNvSpPr/>
          <p:nvPr/>
        </p:nvSpPr>
        <p:spPr>
          <a:xfrm rot="5400000">
            <a:off x="9125413" y="2471853"/>
            <a:ext cx="250903" cy="250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44" name="Strzałka: w prawo 43">
            <a:extLst>
              <a:ext uri="{FF2B5EF4-FFF2-40B4-BE49-F238E27FC236}">
                <a16:creationId xmlns:a16="http://schemas.microsoft.com/office/drawing/2014/main" id="{ED8A57DE-6AF1-EA1A-2A2D-54F35C65D353}"/>
              </a:ext>
            </a:extLst>
          </p:cNvPr>
          <p:cNvSpPr/>
          <p:nvPr/>
        </p:nvSpPr>
        <p:spPr>
          <a:xfrm rot="5400000">
            <a:off x="9125413" y="4952999"/>
            <a:ext cx="250903" cy="250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46" name="Prostokąt: zaokrąglone rogi 45">
            <a:extLst>
              <a:ext uri="{FF2B5EF4-FFF2-40B4-BE49-F238E27FC236}">
                <a16:creationId xmlns:a16="http://schemas.microsoft.com/office/drawing/2014/main" id="{C9053491-2400-B271-875E-F580FCCAE795}"/>
              </a:ext>
            </a:extLst>
          </p:cNvPr>
          <p:cNvSpPr/>
          <p:nvPr/>
        </p:nvSpPr>
        <p:spPr>
          <a:xfrm>
            <a:off x="7136780" y="2797097"/>
            <a:ext cx="4144534" cy="501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bg1"/>
                </a:solidFill>
                <a:latin typeface="Arial"/>
                <a:cs typeface="Calibri"/>
              </a:rPr>
              <a:t>Create a `</a:t>
            </a:r>
            <a:r>
              <a:rPr lang="en-US" sz="1200" b="1" err="1">
                <a:solidFill>
                  <a:schemeClr val="bg1"/>
                </a:solidFill>
                <a:latin typeface="Arial"/>
                <a:cs typeface="Calibri"/>
              </a:rPr>
              <a:t>BeautifulSoup</a:t>
            </a:r>
            <a:r>
              <a:rPr lang="en-US" sz="1200" b="1">
                <a:solidFill>
                  <a:schemeClr val="bg1"/>
                </a:solidFill>
                <a:latin typeface="Arial"/>
                <a:cs typeface="Calibri"/>
              </a:rPr>
              <a:t>` object from the HTML `response`</a:t>
            </a:r>
            <a:endParaRPr lang="pl-PL" sz="1200" b="1">
              <a:solidFill>
                <a:schemeClr val="bg1"/>
              </a:solidFill>
              <a:latin typeface="Arial"/>
              <a:cs typeface="Calibri"/>
            </a:endParaRPr>
          </a:p>
        </p:txBody>
      </p:sp>
      <p:sp>
        <p:nvSpPr>
          <p:cNvPr id="48" name="Strzałka: w prawo 47">
            <a:extLst>
              <a:ext uri="{FF2B5EF4-FFF2-40B4-BE49-F238E27FC236}">
                <a16:creationId xmlns:a16="http://schemas.microsoft.com/office/drawing/2014/main" id="{502F4F27-8080-181A-C9B3-A7E45CB1D002}"/>
              </a:ext>
            </a:extLst>
          </p:cNvPr>
          <p:cNvSpPr/>
          <p:nvPr/>
        </p:nvSpPr>
        <p:spPr>
          <a:xfrm rot="5400000">
            <a:off x="9125413" y="3363950"/>
            <a:ext cx="250903" cy="250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50" name="Strzałka: w prawo 49">
            <a:extLst>
              <a:ext uri="{FF2B5EF4-FFF2-40B4-BE49-F238E27FC236}">
                <a16:creationId xmlns:a16="http://schemas.microsoft.com/office/drawing/2014/main" id="{D7C760A5-DFE9-F86F-32CA-9AB1F8CA1477}"/>
              </a:ext>
            </a:extLst>
          </p:cNvPr>
          <p:cNvSpPr/>
          <p:nvPr/>
        </p:nvSpPr>
        <p:spPr>
          <a:xfrm rot="5400000">
            <a:off x="9125413" y="4163121"/>
            <a:ext cx="250903" cy="250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52" name="Prostokąt: zaokrąglone rogi 51">
            <a:extLst>
              <a:ext uri="{FF2B5EF4-FFF2-40B4-BE49-F238E27FC236}">
                <a16:creationId xmlns:a16="http://schemas.microsoft.com/office/drawing/2014/main" id="{7C870C8A-FE0A-935A-82CC-2165D0488911}"/>
              </a:ext>
            </a:extLst>
          </p:cNvPr>
          <p:cNvSpPr/>
          <p:nvPr/>
        </p:nvSpPr>
        <p:spPr>
          <a:xfrm>
            <a:off x="7136781" y="4479072"/>
            <a:ext cx="4144535" cy="408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bg1"/>
                </a:solidFill>
                <a:latin typeface="Arial"/>
                <a:cs typeface="Calibri"/>
              </a:rPr>
              <a:t>Extract Column names</a:t>
            </a:r>
            <a:endParaRPr lang="pl-PL" sz="1200" b="1">
              <a:solidFill>
                <a:schemeClr val="bg1"/>
              </a:solidFill>
              <a:latin typeface="Arial"/>
              <a:cs typeface="Calibri"/>
            </a:endParaRPr>
          </a:p>
        </p:txBody>
      </p:sp>
      <p:sp>
        <p:nvSpPr>
          <p:cNvPr id="54" name="Prostokąt: zaokrąglone rogi 53">
            <a:extLst>
              <a:ext uri="{FF2B5EF4-FFF2-40B4-BE49-F238E27FC236}">
                <a16:creationId xmlns:a16="http://schemas.microsoft.com/office/drawing/2014/main" id="{9CBBD519-815C-FA20-D1CF-DC31DA431344}"/>
              </a:ext>
            </a:extLst>
          </p:cNvPr>
          <p:cNvSpPr/>
          <p:nvPr/>
        </p:nvSpPr>
        <p:spPr>
          <a:xfrm>
            <a:off x="7136781" y="5268950"/>
            <a:ext cx="4144534" cy="5018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bg1"/>
                </a:solidFill>
                <a:latin typeface="Arial"/>
                <a:cs typeface="Calibri"/>
              </a:rPr>
              <a:t>Create a data frame by parsing the launch HTML tables</a:t>
            </a:r>
            <a:endParaRPr lang="pl-PL" sz="1200" b="1">
              <a:solidFill>
                <a:schemeClr val="bg1"/>
              </a:solidFill>
              <a:latin typeface="Arial"/>
              <a:cs typeface="Calibri"/>
            </a:endParaRPr>
          </a:p>
        </p:txBody>
      </p:sp>
      <p:sp>
        <p:nvSpPr>
          <p:cNvPr id="56" name="Text Placeholder 2">
            <a:extLst>
              <a:ext uri="{FF2B5EF4-FFF2-40B4-BE49-F238E27FC236}">
                <a16:creationId xmlns:a16="http://schemas.microsoft.com/office/drawing/2014/main" id="{35FFE27F-37E0-99FF-BF8D-B5E98CD139E9}"/>
              </a:ext>
            </a:extLst>
          </p:cNvPr>
          <p:cNvSpPr txBox="1">
            <a:spLocks/>
          </p:cNvSpPr>
          <p:nvPr/>
        </p:nvSpPr>
        <p:spPr>
          <a:xfrm>
            <a:off x="768700" y="5678991"/>
            <a:ext cx="6164262" cy="350877"/>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600">
                <a:solidFill>
                  <a:srgbClr val="000000"/>
                </a:solidFill>
                <a:cs typeface="Calibri"/>
              </a:rPr>
              <a:t>For</a:t>
            </a:r>
            <a:r>
              <a:rPr lang="en-US" sz="1600">
                <a:cs typeface="Calibri"/>
              </a:rPr>
              <a:t> more detailed information see the </a:t>
            </a:r>
            <a:r>
              <a:rPr lang="en-US" sz="1600" b="1">
                <a:cs typeface="Calibri"/>
                <a:hlinkClick r:id="rId3"/>
              </a:rPr>
              <a:t>Jupyter notebook</a:t>
            </a:r>
          </a:p>
          <a:p>
            <a:pPr>
              <a:buFont typeface="Arial" panose="020B0604020202020204" pitchFamily="34" charset="0"/>
              <a:buNone/>
            </a:pPr>
            <a:endParaRPr lang="en-US" sz="1400">
              <a:solidFill>
                <a:srgbClr val="000000"/>
              </a:solidFill>
              <a:latin typeface="Calibri"/>
              <a:cs typeface="Calibri"/>
            </a:endParaRPr>
          </a:p>
          <a:p>
            <a:pPr>
              <a:buFont typeface="Arial" panose="020B0604020202020204" pitchFamily="34" charset="0"/>
              <a:buNone/>
            </a:pPr>
            <a:endParaRPr lang="en-US" sz="1400">
              <a:solidFill>
                <a:srgbClr val="000000"/>
              </a:solidFill>
              <a:latin typeface="Calibri"/>
              <a:cs typeface="Calibri"/>
            </a:endParaRPr>
          </a:p>
          <a:p>
            <a:pPr marL="0" indent="0">
              <a:buFont typeface="Arial" panose="020B0604020202020204" pitchFamily="34" charset="0"/>
              <a:buNone/>
            </a:pPr>
            <a:endParaRPr lang="en-US" sz="1400">
              <a:solidFill>
                <a:srgbClr val="7F7F7F"/>
              </a:solidFill>
              <a:latin typeface="Calibri"/>
              <a:cs typeface="Calibri"/>
            </a:endParaRPr>
          </a:p>
          <a:p>
            <a:pPr>
              <a:lnSpc>
                <a:spcPct val="100000"/>
              </a:lnSpc>
              <a:spcBef>
                <a:spcPts val="0"/>
              </a:spcBef>
              <a:buFont typeface="Arial" panose="020B0604020202020204" pitchFamily="34" charset="0"/>
              <a:buNone/>
            </a:pPr>
            <a:endParaRPr lang="en-US" sz="1400">
              <a:solidFill>
                <a:srgbClr val="7F7F7F"/>
              </a:solidFill>
              <a:latin typeface="Calibri"/>
              <a:cs typeface="Calibri"/>
            </a:endParaRPr>
          </a:p>
          <a:p>
            <a:pPr marL="0" indent="0">
              <a:lnSpc>
                <a:spcPct val="100000"/>
              </a:lnSpc>
              <a:spcBef>
                <a:spcPts val="1400"/>
              </a:spcBef>
              <a:buFont typeface="Arial" panose="020B0604020202020204" pitchFamily="34" charset="0"/>
              <a:buNone/>
            </a:pPr>
            <a:endParaRPr lang="en-US" sz="2200">
              <a:solidFill>
                <a:srgbClr val="292929"/>
              </a:solidFill>
              <a:latin typeface="Abadi" panose="020B0604020104020204" pitchFamily="34" charset="0"/>
              <a:cs typeface="Calibri" panose="020F0502020204030204"/>
            </a:endParaRPr>
          </a:p>
          <a:p>
            <a:pPr marL="0" indent="0">
              <a:buFont typeface="Arial" panose="020B0604020202020204" pitchFamily="34" charset="0"/>
              <a:buNone/>
            </a:pP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36725124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Panoramiczny</PresentationFormat>
  <Slides>54</Slides>
  <Notes>5</Notes>
  <HiddenSlides>0</HiddenSlides>
  <ScaleCrop>false</ScaleCrop>
  <HeadingPairs>
    <vt:vector size="4" baseType="variant">
      <vt:variant>
        <vt:lpstr>Motyw</vt:lpstr>
      </vt:variant>
      <vt:variant>
        <vt:i4>1</vt:i4>
      </vt:variant>
      <vt:variant>
        <vt:lpstr>Tytuły slajdów</vt:lpstr>
      </vt:variant>
      <vt:variant>
        <vt:i4>54</vt:i4>
      </vt:variant>
    </vt:vector>
  </HeadingPairs>
  <TitlesOfParts>
    <vt:vector size="55" baseType="lpstr">
      <vt:lpstr>Custom Design</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815</cp:revision>
  <dcterms:created xsi:type="dcterms:W3CDTF">2021-04-29T18:58:34Z</dcterms:created>
  <dcterms:modified xsi:type="dcterms:W3CDTF">2023-02-20T10:51:32Z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